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13"/>
  </p:notesMasterIdLst>
  <p:sldIdLst>
    <p:sldId id="264" r:id="rId3"/>
    <p:sldId id="256" r:id="rId4"/>
    <p:sldId id="257" r:id="rId5"/>
    <p:sldId id="258" r:id="rId6"/>
    <p:sldId id="259" r:id="rId7"/>
    <p:sldId id="260" r:id="rId8"/>
    <p:sldId id="261" r:id="rId9"/>
    <p:sldId id="263" r:id="rId10"/>
    <p:sldId id="262"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DDDA"/>
    <a:srgbClr val="0F6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81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notesMaster" Target="notesMasters/notesMaster1.xml" /><Relationship Id="rId3" Type="http://schemas.openxmlformats.org/officeDocument/2006/relationships/slide" Target="slides/slide1.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5" Type="http://schemas.openxmlformats.org/officeDocument/2006/relationships/slide" Target="slides/slide3.xml" /><Relationship Id="rId15" Type="http://schemas.openxmlformats.org/officeDocument/2006/relationships/viewProps" Target="viewProps.xml" /><Relationship Id="rId10" Type="http://schemas.openxmlformats.org/officeDocument/2006/relationships/slide" Target="slides/slide8.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40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99925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 /><Relationship Id="rId1" Type="http://schemas.openxmlformats.org/officeDocument/2006/relationships/slideLayout" Target="../slideLayouts/slideLayout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724470"/>
      </p:ext>
    </p:extLst>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6.png" /><Relationship Id="rId4" Type="http://schemas.openxmlformats.org/officeDocument/2006/relationships/image" Target="../media/image5.png"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8.png" /><Relationship Id="rId4" Type="http://schemas.openxmlformats.org/officeDocument/2006/relationships/image" Target="../media/image7.png"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1.xml" /><Relationship Id="rId5" Type="http://schemas.openxmlformats.org/officeDocument/2006/relationships/image" Target="../media/image10.png" /><Relationship Id="rId4" Type="http://schemas.openxmlformats.org/officeDocument/2006/relationships/image" Target="../media/image9.png" /></Relationships>
</file>

<file path=ppt/slides/_rels/slide6.xml.rels><?xml version="1.0" encoding="UTF-8" standalone="yes"?>
<Relationships xmlns="http://schemas.openxmlformats.org/package/2006/relationships"><Relationship Id="rId8" Type="http://schemas.openxmlformats.org/officeDocument/2006/relationships/image" Target="../media/image16.png" /><Relationship Id="rId3" Type="http://schemas.openxmlformats.org/officeDocument/2006/relationships/image" Target="../media/image11.png" /><Relationship Id="rId7" Type="http://schemas.openxmlformats.org/officeDocument/2006/relationships/image" Target="../media/image15.png" /><Relationship Id="rId2" Type="http://schemas.openxmlformats.org/officeDocument/2006/relationships/notesSlide" Target="../notesSlides/notesSlide5.xml" /><Relationship Id="rId1" Type="http://schemas.openxmlformats.org/officeDocument/2006/relationships/slideLayout" Target="../slideLayouts/slideLayout1.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png" /></Relationships>
</file>

<file path=ppt/slides/_rels/slide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7.png"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7.xml" /><Relationship Id="rId1" Type="http://schemas.openxmlformats.org/officeDocument/2006/relationships/slideLayout" Target="../slideLayouts/slideLayout1.xml" /><Relationship Id="rId6" Type="http://schemas.openxmlformats.org/officeDocument/2006/relationships/image" Target="../media/image20.png" /><Relationship Id="rId5" Type="http://schemas.openxmlformats.org/officeDocument/2006/relationships/image" Target="../media/image19.png" /><Relationship Id="rId4" Type="http://schemas.openxmlformats.org/officeDocument/2006/relationships/image" Target="../media/image18.png" /></Relationships>
</file>

<file path=ppt/slides/_rels/slide9.xml.rels><?xml version="1.0" encoding="UTF-8" standalone="yes"?>
<Relationships xmlns="http://schemas.openxmlformats.org/package/2006/relationships"><Relationship Id="rId3" Type="http://schemas.openxmlformats.org/officeDocument/2006/relationships/image" Target="../media/image21.png" /><Relationship Id="rId7" Type="http://schemas.openxmlformats.org/officeDocument/2006/relationships/image" Target="../media/image25.png" /><Relationship Id="rId2" Type="http://schemas.openxmlformats.org/officeDocument/2006/relationships/notesSlide" Target="../notesSlides/notesSlide8.xml" /><Relationship Id="rId1" Type="http://schemas.openxmlformats.org/officeDocument/2006/relationships/slideLayout" Target="../slideLayouts/slideLayout1.xml" /><Relationship Id="rId6" Type="http://schemas.openxmlformats.org/officeDocument/2006/relationships/image" Target="../media/image24.png" /><Relationship Id="rId5" Type="http://schemas.openxmlformats.org/officeDocument/2006/relationships/image" Target="../media/image23.png" /><Relationship Id="rId4" Type="http://schemas.openxmlformats.org/officeDocument/2006/relationships/image" Target="../media/image2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CuadroTexto 1048601"/>
          <p:cNvSpPr txBox="1"/>
          <p:nvPr/>
        </p:nvSpPr>
        <p:spPr>
          <a:xfrm>
            <a:off x="5573698" y="1416934"/>
            <a:ext cx="7650345" cy="3600986"/>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s-ES" sz="4400" dirty="0">
                <a:solidFill>
                  <a:srgbClr val="FFCC00"/>
                </a:solidFill>
                <a:latin typeface="Calibri" panose="020F0502020204030204"/>
              </a:rPr>
              <a:t>		</a:t>
            </a:r>
          </a:p>
          <a:p>
            <a:pPr marL="0" marR="0" lvl="0" indent="0" defTabSz="914400" rtl="0" eaLnBrk="1" fontAlgn="auto" latinLnBrk="0" hangingPunct="1">
              <a:lnSpc>
                <a:spcPct val="100000"/>
              </a:lnSpc>
              <a:spcBef>
                <a:spcPts val="0"/>
              </a:spcBef>
              <a:spcAft>
                <a:spcPts val="0"/>
              </a:spcAft>
              <a:buClrTx/>
              <a:buSzTx/>
              <a:buFontTx/>
              <a:buNone/>
              <a:tabLst/>
              <a:defRPr/>
            </a:pPr>
            <a:r>
              <a:rPr lang="es-ES" sz="4800" dirty="0">
                <a:latin typeface="Arial Black" panose="020B0A04020102020204" pitchFamily="34" charset="0"/>
              </a:rPr>
              <a:t>Taller</a:t>
            </a:r>
            <a:r>
              <a:rPr lang="es-ES" sz="4000" dirty="0">
                <a:latin typeface="Arial Black" panose="020B0A04020102020204" pitchFamily="34" charset="0"/>
              </a:rPr>
              <a:t> </a:t>
            </a:r>
            <a:r>
              <a:rPr lang="es-ES" sz="4800" dirty="0">
                <a:latin typeface="Arial Black" panose="020B0A04020102020204" pitchFamily="34" charset="0"/>
              </a:rPr>
              <a:t>de</a:t>
            </a:r>
            <a:r>
              <a:rPr lang="es-ES" sz="4000" dirty="0">
                <a:latin typeface="Arial Black" panose="020B0A04020102020204" pitchFamily="34" charset="0"/>
              </a:rPr>
              <a:t> </a:t>
            </a:r>
            <a:r>
              <a:rPr lang="es-ES" sz="4800" dirty="0">
                <a:latin typeface="Arial Black" panose="020B0A04020102020204" pitchFamily="34" charset="0"/>
              </a:rPr>
              <a:t>Inteligencia Artificial</a:t>
            </a:r>
            <a:endParaRPr lang="es-ES" sz="4000" dirty="0">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srgbClr val="FFCC00"/>
                </a:solidFill>
                <a:effectLst/>
                <a:uLnTx/>
                <a:uFillTx/>
                <a:latin typeface="Calibri" panose="020F0502020204030204"/>
                <a:ea typeface="+mn-ea"/>
                <a:cs typeface="+mn-cs"/>
              </a:rPr>
              <a:t>      </a:t>
            </a:r>
            <a:endParaRPr kumimoji="0" lang="es-US" sz="3600" b="0"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US" sz="4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48603" name="CuadroTexto 1048602"/>
          <p:cNvSpPr txBox="1"/>
          <p:nvPr/>
        </p:nvSpPr>
        <p:spPr>
          <a:xfrm>
            <a:off x="5647219" y="4256903"/>
            <a:ext cx="7650345" cy="249299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s-US" sz="3200" b="0" i="0" u="none" strike="noStrike" kern="1200" cap="none" spc="0" normalizeH="0" baseline="0" noProof="0" dirty="0">
                <a:ln>
                  <a:noFill/>
                </a:ln>
                <a:effectLst/>
                <a:uLnTx/>
                <a:uFillTx/>
                <a:latin typeface="Arial Black" panose="020B0A04020102020204" pitchFamily="34" charset="0"/>
              </a:rPr>
              <a:t>Integrantes</a:t>
            </a:r>
            <a:r>
              <a:rPr kumimoji="0" lang="en-US" altLang="es-US" sz="3600" b="0" i="0" u="none" strike="noStrike" kern="1200" cap="none" spc="0" normalizeH="0" baseline="0" noProof="0" dirty="0">
                <a:ln>
                  <a:noFill/>
                </a:ln>
                <a:effectLst/>
                <a:uLnTx/>
                <a:uFillTx/>
                <a:latin typeface="Arial Black" panose="020B0A040201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dirty="0">
                <a:latin typeface="Arial Black" panose="020B0A04020102020204" pitchFamily="34" charset="0"/>
              </a:rPr>
              <a:t>Melissa Maura Puntes Silva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Arial Black" panose="020B0A04020102020204" pitchFamily="34" charset="0"/>
              </a:rPr>
              <a:t>Roseili</a:t>
            </a:r>
            <a:r>
              <a:rPr lang="en-US" sz="2400" dirty="0">
                <a:latin typeface="Arial Black" panose="020B0A04020102020204" pitchFamily="34" charset="0"/>
              </a:rPr>
              <a:t>s De La Cruz González</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dirty="0" err="1">
                <a:latin typeface="Arial Black" panose="020B0A04020102020204" pitchFamily="34" charset="0"/>
              </a:rPr>
              <a:t>Rosalía</a:t>
            </a:r>
            <a:r>
              <a:rPr lang="en-US" sz="2400" dirty="0">
                <a:latin typeface="Arial Black" panose="020B0A04020102020204" pitchFamily="34" charset="0"/>
              </a:rPr>
              <a:t> Morales Babastro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Arial Black" panose="020B0A04020102020204" pitchFamily="34" charset="0"/>
              </a:rPr>
              <a:t>Yaisel </a:t>
            </a:r>
            <a:r>
              <a:rPr kumimoji="0" lang="en-US" sz="2400" b="0" i="0" u="none" strike="noStrike" kern="1200" cap="none" spc="0" normalizeH="0" baseline="0" noProof="0" dirty="0" err="1">
                <a:ln>
                  <a:noFill/>
                </a:ln>
                <a:effectLst/>
                <a:uLnTx/>
                <a:uFillTx/>
                <a:latin typeface="Arial Black" panose="020B0A04020102020204" pitchFamily="34" charset="0"/>
              </a:rPr>
              <a:t>Turcás</a:t>
            </a:r>
            <a:r>
              <a:rPr kumimoji="0" lang="en-US" sz="2400" b="0" i="0" u="none" strike="noStrike" kern="1200" cap="none" spc="0" normalizeH="0" baseline="0" noProof="0" dirty="0">
                <a:ln>
                  <a:noFill/>
                </a:ln>
                <a:effectLst/>
                <a:uLnTx/>
                <a:uFillTx/>
                <a:latin typeface="Arial Black" panose="020B0A04020102020204" pitchFamily="34" charset="0"/>
              </a:rPr>
              <a:t> Matos</a:t>
            </a:r>
            <a:endParaRPr lang="es-US" sz="2400" dirty="0">
              <a:latin typeface="Arial Black" panose="020B0A040201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US" sz="2400" b="0" i="0" u="none" strike="noStrike" kern="1200" cap="none" spc="0" normalizeH="0" baseline="0" noProof="0" dirty="0">
                <a:ln>
                  <a:noFill/>
                </a:ln>
                <a:effectLst/>
                <a:uLnTx/>
                <a:uFillTx/>
                <a:latin typeface="Arial Black" panose="020B0A04020102020204" pitchFamily="34" charset="0"/>
              </a:rPr>
              <a:t>Miguel Ángel Arencibia Lescaille</a:t>
            </a:r>
          </a:p>
        </p:txBody>
      </p:sp>
      <p:pic>
        <p:nvPicPr>
          <p:cNvPr id="2097156" name="Imagen 2097155"/>
          <p:cNvPicPr>
            <a:picLocks/>
          </p:cNvPicPr>
          <p:nvPr/>
        </p:nvPicPr>
        <p:blipFill>
          <a:blip r:embed="rId2"/>
          <a:stretch>
            <a:fillRect/>
          </a:stretch>
        </p:blipFill>
        <p:spPr>
          <a:xfrm>
            <a:off x="-472488" y="0"/>
            <a:ext cx="5704019" cy="8513806"/>
          </a:xfrm>
          <a:prstGeom prst="rect">
            <a:avLst/>
          </a:prstGeom>
        </p:spPr>
      </p:pic>
      <p:pic>
        <p:nvPicPr>
          <p:cNvPr id="2097157" name="Imagen 2097156"/>
          <p:cNvPicPr>
            <a:picLocks/>
          </p:cNvPicPr>
          <p:nvPr/>
        </p:nvPicPr>
        <p:blipFill>
          <a:blip r:embed="rId3"/>
          <a:stretch>
            <a:fillRect/>
          </a:stretch>
        </p:blipFill>
        <p:spPr>
          <a:xfrm>
            <a:off x="8153780" y="201510"/>
            <a:ext cx="1937899" cy="17569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CuadroTexto 1048601"/>
          <p:cNvSpPr txBox="1"/>
          <p:nvPr/>
        </p:nvSpPr>
        <p:spPr>
          <a:xfrm>
            <a:off x="5573697" y="1578940"/>
            <a:ext cx="7650345" cy="3600986"/>
          </a:xfrm>
          <a:prstGeom prst="rect">
            <a:avLst/>
          </a:prstGeom>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s-ES" sz="4400" dirty="0">
                <a:solidFill>
                  <a:srgbClr val="FFCC00"/>
                </a:solidFill>
                <a:latin typeface="Calibri" panose="020F0502020204030204"/>
              </a:rPr>
              <a:t>		</a:t>
            </a:r>
          </a:p>
          <a:p>
            <a:pPr marL="0" marR="0" lvl="0" indent="0" defTabSz="914400" rtl="0" eaLnBrk="1" fontAlgn="auto" latinLnBrk="0" hangingPunct="1">
              <a:lnSpc>
                <a:spcPct val="100000"/>
              </a:lnSpc>
              <a:spcBef>
                <a:spcPts val="0"/>
              </a:spcBef>
              <a:spcAft>
                <a:spcPts val="0"/>
              </a:spcAft>
              <a:buClrTx/>
              <a:buSzTx/>
              <a:buFontTx/>
              <a:buNone/>
              <a:tabLst/>
              <a:defRPr/>
            </a:pPr>
            <a:r>
              <a:rPr lang="es-ES" sz="4800" dirty="0">
                <a:latin typeface="Arial Black" panose="020B0A04020102020204" pitchFamily="34" charset="0"/>
              </a:rPr>
              <a:t>Taller</a:t>
            </a:r>
            <a:r>
              <a:rPr lang="es-ES" sz="4000" dirty="0">
                <a:latin typeface="Arial Black" panose="020B0A04020102020204" pitchFamily="34" charset="0"/>
              </a:rPr>
              <a:t> </a:t>
            </a:r>
            <a:r>
              <a:rPr lang="es-ES" sz="4800" dirty="0">
                <a:latin typeface="Arial Black" panose="020B0A04020102020204" pitchFamily="34" charset="0"/>
              </a:rPr>
              <a:t>de</a:t>
            </a:r>
            <a:r>
              <a:rPr lang="es-ES" sz="4000" dirty="0">
                <a:latin typeface="Arial Black" panose="020B0A04020102020204" pitchFamily="34" charset="0"/>
              </a:rPr>
              <a:t> </a:t>
            </a:r>
            <a:r>
              <a:rPr lang="es-ES" sz="4800" dirty="0">
                <a:latin typeface="Arial Black" panose="020B0A04020102020204" pitchFamily="34" charset="0"/>
              </a:rPr>
              <a:t>Inteligencia Artificial</a:t>
            </a:r>
            <a:endParaRPr lang="es-ES" sz="4000" dirty="0">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srgbClr val="FFCC00"/>
                </a:solidFill>
                <a:effectLst/>
                <a:uLnTx/>
                <a:uFillTx/>
                <a:latin typeface="Calibri" panose="020F0502020204030204"/>
                <a:ea typeface="+mn-ea"/>
                <a:cs typeface="+mn-cs"/>
              </a:rPr>
              <a:t>      </a:t>
            </a:r>
            <a:endParaRPr kumimoji="0" lang="es-US" sz="3600" b="0"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US" sz="4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48603" name="CuadroTexto 1048602"/>
          <p:cNvSpPr txBox="1"/>
          <p:nvPr/>
        </p:nvSpPr>
        <p:spPr>
          <a:xfrm>
            <a:off x="5915863" y="4403854"/>
            <a:ext cx="7650345" cy="249299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s-US" sz="3200" b="0" i="0" u="none" strike="noStrike" kern="1200" cap="none" spc="0" normalizeH="0" baseline="0" noProof="0" dirty="0">
                <a:ln>
                  <a:noFill/>
                </a:ln>
                <a:effectLst/>
                <a:uLnTx/>
                <a:uFillTx/>
                <a:latin typeface="Arial Black" panose="020B0A04020102020204" pitchFamily="34" charset="0"/>
              </a:rPr>
              <a:t>Integrantes</a:t>
            </a:r>
            <a:r>
              <a:rPr kumimoji="0" lang="en-US" altLang="es-US" sz="3600" b="0" i="0" u="none" strike="noStrike" kern="1200" cap="none" spc="0" normalizeH="0" baseline="0" noProof="0" dirty="0">
                <a:ln>
                  <a:noFill/>
                </a:ln>
                <a:effectLst/>
                <a:uLnTx/>
                <a:uFillTx/>
                <a:latin typeface="Arial Black" panose="020B0A0402010202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dirty="0">
                <a:latin typeface="Arial Black" panose="020B0A04020102020204" pitchFamily="34" charset="0"/>
              </a:rPr>
              <a:t>Melissa Maura Puntes Silva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Arial Black" panose="020B0A04020102020204" pitchFamily="34" charset="0"/>
              </a:rPr>
              <a:t>Roseili</a:t>
            </a:r>
            <a:r>
              <a:rPr lang="en-US" sz="2400" dirty="0">
                <a:latin typeface="Arial Black" panose="020B0A04020102020204" pitchFamily="34" charset="0"/>
              </a:rPr>
              <a:t>s De La Cruz González</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dirty="0" err="1">
                <a:latin typeface="Arial Black" panose="020B0A04020102020204" pitchFamily="34" charset="0"/>
              </a:rPr>
              <a:t>Rosalía</a:t>
            </a:r>
            <a:r>
              <a:rPr lang="en-US" sz="2400" dirty="0">
                <a:latin typeface="Arial Black" panose="020B0A04020102020204" pitchFamily="34" charset="0"/>
              </a:rPr>
              <a:t> Morales Babastro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Arial Black" panose="020B0A04020102020204" pitchFamily="34" charset="0"/>
              </a:rPr>
              <a:t>Yaisel </a:t>
            </a:r>
            <a:r>
              <a:rPr kumimoji="0" lang="en-US" sz="2400" b="0" i="0" u="none" strike="noStrike" kern="1200" cap="none" spc="0" normalizeH="0" baseline="0" noProof="0" dirty="0" err="1">
                <a:ln>
                  <a:noFill/>
                </a:ln>
                <a:effectLst/>
                <a:uLnTx/>
                <a:uFillTx/>
                <a:latin typeface="Arial Black" panose="020B0A04020102020204" pitchFamily="34" charset="0"/>
              </a:rPr>
              <a:t>Turcás</a:t>
            </a:r>
            <a:r>
              <a:rPr kumimoji="0" lang="en-US" sz="2400" b="0" i="0" u="none" strike="noStrike" kern="1200" cap="none" spc="0" normalizeH="0" baseline="0" noProof="0" dirty="0">
                <a:ln>
                  <a:noFill/>
                </a:ln>
                <a:effectLst/>
                <a:uLnTx/>
                <a:uFillTx/>
                <a:latin typeface="Arial Black" panose="020B0A04020102020204" pitchFamily="34" charset="0"/>
              </a:rPr>
              <a:t> Matos</a:t>
            </a:r>
            <a:endParaRPr lang="es-US" sz="2400" dirty="0">
              <a:latin typeface="Arial Black" panose="020B0A040201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US" sz="2400" b="0" i="0" u="none" strike="noStrike" kern="1200" cap="none" spc="0" normalizeH="0" baseline="0" noProof="0" dirty="0">
                <a:ln>
                  <a:noFill/>
                </a:ln>
                <a:effectLst/>
                <a:uLnTx/>
                <a:uFillTx/>
                <a:latin typeface="Arial Black" panose="020B0A04020102020204" pitchFamily="34" charset="0"/>
              </a:rPr>
              <a:t>Miguel Ángel Arencibia Lescaille</a:t>
            </a:r>
          </a:p>
        </p:txBody>
      </p:sp>
      <p:pic>
        <p:nvPicPr>
          <p:cNvPr id="2097156" name="Imagen 2097155"/>
          <p:cNvPicPr>
            <a:picLocks/>
          </p:cNvPicPr>
          <p:nvPr/>
        </p:nvPicPr>
        <p:blipFill>
          <a:blip r:embed="rId2"/>
          <a:stretch>
            <a:fillRect/>
          </a:stretch>
        </p:blipFill>
        <p:spPr>
          <a:xfrm>
            <a:off x="-472488" y="0"/>
            <a:ext cx="5704019" cy="8513806"/>
          </a:xfrm>
          <a:prstGeom prst="rect">
            <a:avLst/>
          </a:prstGeom>
        </p:spPr>
      </p:pic>
      <p:pic>
        <p:nvPicPr>
          <p:cNvPr id="2097157" name="Imagen 2097156"/>
          <p:cNvPicPr>
            <a:picLocks/>
          </p:cNvPicPr>
          <p:nvPr/>
        </p:nvPicPr>
        <p:blipFill>
          <a:blip r:embed="rId3"/>
          <a:stretch>
            <a:fillRect/>
          </a:stretch>
        </p:blipFill>
        <p:spPr>
          <a:xfrm>
            <a:off x="8153780" y="268066"/>
            <a:ext cx="1937899" cy="1756939"/>
          </a:xfrm>
          <a:prstGeom prst="rect">
            <a:avLst/>
          </a:prstGeom>
        </p:spPr>
      </p:pic>
    </p:spTree>
    <p:extLst>
      <p:ext uri="{BB962C8B-B14F-4D97-AF65-F5344CB8AC3E}">
        <p14:creationId xmlns:p14="http://schemas.microsoft.com/office/powerpoint/2010/main" val="2534664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2" name="Shape 0">
            <a:extLst>
              <a:ext uri="{FF2B5EF4-FFF2-40B4-BE49-F238E27FC236}">
                <a16:creationId xmlns:a16="http://schemas.microsoft.com/office/drawing/2014/main" id="{D162E629-8520-380A-B85F-D0CD89D7A609}"/>
              </a:ext>
            </a:extLst>
          </p:cNvPr>
          <p:cNvSpPr/>
          <p:nvPr/>
        </p:nvSpPr>
        <p:spPr>
          <a:xfrm>
            <a:off x="1" y="0"/>
            <a:ext cx="14630398" cy="8089547"/>
          </a:xfrm>
          <a:prstGeom prst="rect">
            <a:avLst/>
          </a:prstGeom>
          <a:solidFill>
            <a:srgbClr val="0A081B">
              <a:alpha val="75000"/>
            </a:srgbClr>
          </a:solidFill>
          <a:ln/>
        </p:spPr>
        <p:txBody>
          <a:bodyPr/>
          <a:lstStyle/>
          <a:p>
            <a:endParaRPr lang="es-US" dirty="0"/>
          </a:p>
        </p:txBody>
      </p:sp>
      <p:pic>
        <p:nvPicPr>
          <p:cNvPr id="16" name="Image 1" descr="preencoded.png">
            <a:extLst>
              <a:ext uri="{FF2B5EF4-FFF2-40B4-BE49-F238E27FC236}">
                <a16:creationId xmlns:a16="http://schemas.microsoft.com/office/drawing/2014/main" id="{B6CBB401-D31F-9DEC-87B7-41AFC903F2BE}"/>
              </a:ext>
            </a:extLst>
          </p:cNvPr>
          <p:cNvPicPr>
            <a:picLocks noChangeAspect="1"/>
          </p:cNvPicPr>
          <p:nvPr/>
        </p:nvPicPr>
        <p:blipFill>
          <a:blip r:embed="rId3"/>
          <a:stretch>
            <a:fillRect/>
          </a:stretch>
        </p:blipFill>
        <p:spPr>
          <a:xfrm>
            <a:off x="8991830" y="0"/>
            <a:ext cx="5638569" cy="8159572"/>
          </a:xfrm>
          <a:prstGeom prst="rect">
            <a:avLst/>
          </a:prstGeom>
          <a:ln>
            <a:noFill/>
          </a:ln>
          <a:effectLst>
            <a:softEdge rad="112500"/>
          </a:effectLst>
        </p:spPr>
      </p:pic>
      <p:sp>
        <p:nvSpPr>
          <p:cNvPr id="6" name="Text 1"/>
          <p:cNvSpPr/>
          <p:nvPr/>
        </p:nvSpPr>
        <p:spPr>
          <a:xfrm>
            <a:off x="1100245" y="631947"/>
            <a:ext cx="7415927" cy="2838926"/>
          </a:xfrm>
          <a:prstGeom prst="rect">
            <a:avLst/>
          </a:prstGeom>
          <a:noFill/>
          <a:ln/>
        </p:spPr>
        <p:txBody>
          <a:bodyPr wrap="square" rtlCol="0" anchor="t"/>
          <a:lstStyle/>
          <a:p>
            <a:pPr marL="0" indent="0">
              <a:lnSpc>
                <a:spcPts val="7452"/>
              </a:lnSpc>
              <a:buNone/>
            </a:pPr>
            <a:r>
              <a:rPr lang="en-US" sz="3600" b="1" dirty="0">
                <a:solidFill>
                  <a:srgbClr val="00B0F0"/>
                </a:solidFill>
                <a:latin typeface="Arial Black" panose="020B0A04020102020204" pitchFamily="34" charset="0"/>
                <a:ea typeface="Spline Sans" pitchFamily="34" charset="-122"/>
                <a:cs typeface="Spline Sans" pitchFamily="34" charset="-120"/>
              </a:rPr>
              <a:t>Inteligencia Artificial para la Salud Materno-Fetal</a:t>
            </a:r>
            <a:endParaRPr lang="en-US" sz="3600" dirty="0">
              <a:solidFill>
                <a:srgbClr val="00B0F0"/>
              </a:solidFill>
              <a:latin typeface="Arial Black" panose="020B0A04020102020204" pitchFamily="34" charset="0"/>
            </a:endParaRPr>
          </a:p>
        </p:txBody>
      </p:sp>
      <p:sp>
        <p:nvSpPr>
          <p:cNvPr id="7" name="Text 2"/>
          <p:cNvSpPr/>
          <p:nvPr/>
        </p:nvSpPr>
        <p:spPr>
          <a:xfrm>
            <a:off x="1061502" y="3049958"/>
            <a:ext cx="7415927" cy="1975247"/>
          </a:xfrm>
          <a:prstGeom prst="rect">
            <a:avLst/>
          </a:prstGeom>
          <a:noFill/>
          <a:ln/>
        </p:spPr>
        <p:txBody>
          <a:bodyPr wrap="square" rtlCol="0" anchor="t"/>
          <a:lstStyle/>
          <a:p>
            <a:pPr marL="0" indent="0">
              <a:lnSpc>
                <a:spcPts val="3110"/>
              </a:lnSpc>
              <a:buNone/>
            </a:pPr>
            <a:r>
              <a:rPr lang="en-US" sz="2800" dirty="0">
                <a:solidFill>
                  <a:srgbClr val="E0E4E6"/>
                </a:solidFill>
                <a:latin typeface="Barlow" pitchFamily="34" charset="0"/>
                <a:ea typeface="Barlow" pitchFamily="34" charset="-122"/>
                <a:cs typeface="Barlow" pitchFamily="34" charset="-120"/>
              </a:rPr>
              <a:t>Este trabajo se centra en la problemática de las mujeres embarazadas entre 17 y 40 años, con el objetivo de identificar casos de parto y riesgos asociados a la edad gestacional. Se propone el desarrollo de una Inteligencia Artificial (IA) para analizar y clasificar escenarios de parto según la edad de la gestante y los posibles riesgos</a:t>
            </a:r>
            <a:r>
              <a:rPr lang="en-US" sz="1944" dirty="0">
                <a:solidFill>
                  <a:srgbClr val="E0E4E6"/>
                </a:solidFill>
                <a:latin typeface="Barlow" pitchFamily="34" charset="0"/>
                <a:ea typeface="Barlow" pitchFamily="34" charset="-122"/>
                <a:cs typeface="Barlow" pitchFamily="34" charset="-120"/>
              </a:rPr>
              <a:t>.</a:t>
            </a:r>
            <a:endParaRPr lang="en-US" sz="1944" dirty="0"/>
          </a:p>
        </p:txBody>
      </p:sp>
      <p:sp>
        <p:nvSpPr>
          <p:cNvPr id="10" name="Text 4"/>
          <p:cNvSpPr/>
          <p:nvPr/>
        </p:nvSpPr>
        <p:spPr>
          <a:xfrm>
            <a:off x="1382316" y="6629876"/>
            <a:ext cx="4236958" cy="431959"/>
          </a:xfrm>
          <a:prstGeom prst="rect">
            <a:avLst/>
          </a:prstGeom>
          <a:noFill/>
          <a:ln/>
        </p:spPr>
        <p:txBody>
          <a:bodyPr wrap="none" rtlCol="0" anchor="t"/>
          <a:lstStyle/>
          <a:p>
            <a:pPr marL="0" indent="0" algn="l">
              <a:lnSpc>
                <a:spcPts val="3402"/>
              </a:lnSpc>
              <a:buNone/>
            </a:pPr>
            <a:endParaRPr lang="en-US" sz="2430" dirty="0"/>
          </a:p>
        </p:txBody>
      </p:sp>
      <p:sp>
        <p:nvSpPr>
          <p:cNvPr id="15" name="CuadroTexto 14">
            <a:extLst>
              <a:ext uri="{FF2B5EF4-FFF2-40B4-BE49-F238E27FC236}">
                <a16:creationId xmlns:a16="http://schemas.microsoft.com/office/drawing/2014/main" id="{E078AE27-41BA-7006-F0C3-C4FC8A2B34A3}"/>
              </a:ext>
            </a:extLst>
          </p:cNvPr>
          <p:cNvSpPr txBox="1"/>
          <p:nvPr/>
        </p:nvSpPr>
        <p:spPr>
          <a:xfrm>
            <a:off x="12506027" y="7443216"/>
            <a:ext cx="1920240" cy="646331"/>
          </a:xfrm>
          <a:prstGeom prst="rect">
            <a:avLst/>
          </a:prstGeom>
          <a:noFill/>
        </p:spPr>
        <p:txBody>
          <a:bodyPr wrap="square" rtlCol="0">
            <a:spAutoFit/>
          </a:bodyPr>
          <a:lstStyle/>
          <a:p>
            <a:pPr algn="r"/>
            <a:r>
              <a:rPr lang="es-ES" sz="3600" dirty="0">
                <a:solidFill>
                  <a:srgbClr val="FF0000"/>
                </a:solidFill>
                <a:latin typeface="Arial Black" panose="020B0A04020102020204" pitchFamily="34" charset="0"/>
              </a:rPr>
              <a:t>1</a:t>
            </a:r>
            <a:endParaRPr lang="es-US" sz="3600" dirty="0">
              <a:solidFill>
                <a:srgbClr val="FF0000"/>
              </a:solidFill>
              <a:latin typeface="Arial Black" panose="020B0A04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873" y="1"/>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1439" y="1"/>
            <a:ext cx="5394961" cy="7589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1"/>
          <p:cNvSpPr/>
          <p:nvPr/>
        </p:nvSpPr>
        <p:spPr>
          <a:xfrm>
            <a:off x="6091238" y="462916"/>
            <a:ext cx="4284464" cy="480060"/>
          </a:xfrm>
          <a:prstGeom prst="rect">
            <a:avLst/>
          </a:prstGeom>
          <a:noFill/>
          <a:ln/>
        </p:spPr>
        <p:txBody>
          <a:bodyPr wrap="none" rtlCol="0" anchor="t"/>
          <a:lstStyle/>
          <a:p>
            <a:pPr marL="0" indent="0">
              <a:lnSpc>
                <a:spcPts val="3780"/>
              </a:lnSpc>
              <a:buNone/>
            </a:pPr>
            <a:r>
              <a:rPr lang="en-US" sz="4400" b="1" dirty="0">
                <a:solidFill>
                  <a:srgbClr val="00B0F0"/>
                </a:solidFill>
                <a:latin typeface="Arial Black" panose="020B0A04020102020204" pitchFamily="34" charset="0"/>
                <a:ea typeface="Spline Sans" pitchFamily="34" charset="-122"/>
                <a:cs typeface="Spline Sans" pitchFamily="34" charset="-120"/>
              </a:rPr>
              <a:t>Importancia del Estudio</a:t>
            </a:r>
            <a:endParaRPr lang="en-US" sz="4400" dirty="0">
              <a:solidFill>
                <a:srgbClr val="00B0F0"/>
              </a:solidFill>
              <a:latin typeface="Arial Black" panose="020B0A04020102020204" pitchFamily="34" charset="0"/>
            </a:endParaRPr>
          </a:p>
        </p:txBody>
      </p:sp>
      <p:sp>
        <p:nvSpPr>
          <p:cNvPr id="7" name="Text 2"/>
          <p:cNvSpPr/>
          <p:nvPr/>
        </p:nvSpPr>
        <p:spPr>
          <a:xfrm>
            <a:off x="6091237" y="1200984"/>
            <a:ext cx="7934325" cy="1106329"/>
          </a:xfrm>
          <a:prstGeom prst="rect">
            <a:avLst/>
          </a:prstGeom>
          <a:noFill/>
          <a:ln/>
        </p:spPr>
        <p:txBody>
          <a:bodyPr wrap="square" rtlCol="0" anchor="t"/>
          <a:lstStyle/>
          <a:p>
            <a:pPr marL="0" indent="0">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La importancia de este estudio radica en la necesidad de comprender y prevenir los riesgos que pueden afectar a la madre y al bebé durante el embarazo y el parto, especialmente en mujeres jóvenes o de edad avanzada. Se busca identificar soluciones para disminuir los casos de riesgo y mejorar la salud materno-fetal en esta población.</a:t>
            </a:r>
            <a:endParaRPr lang="en-US" dirty="0">
              <a:latin typeface="Arial" panose="020B0604020202020204" pitchFamily="34" charset="0"/>
              <a:cs typeface="Arial" panose="020B0604020202020204" pitchFamily="34" charset="0"/>
            </a:endParaRPr>
          </a:p>
        </p:txBody>
      </p:sp>
      <p:sp>
        <p:nvSpPr>
          <p:cNvPr id="8" name="Shape 3"/>
          <p:cNvSpPr/>
          <p:nvPr/>
        </p:nvSpPr>
        <p:spPr>
          <a:xfrm>
            <a:off x="6091238" y="3052762"/>
            <a:ext cx="8130242" cy="1425089"/>
          </a:xfrm>
          <a:prstGeom prst="roundRect">
            <a:avLst>
              <a:gd name="adj" fmla="val 24441"/>
            </a:avLst>
          </a:prstGeom>
          <a:solidFill>
            <a:srgbClr val="0A081B"/>
          </a:solidFill>
          <a:ln w="15240">
            <a:solidFill>
              <a:srgbClr val="E0E4E6"/>
            </a:solidFill>
            <a:prstDash val="solid"/>
          </a:ln>
        </p:spPr>
      </p:sp>
      <p:sp>
        <p:nvSpPr>
          <p:cNvPr id="9" name="Text 4"/>
          <p:cNvSpPr/>
          <p:nvPr/>
        </p:nvSpPr>
        <p:spPr>
          <a:xfrm>
            <a:off x="6279237" y="3240762"/>
            <a:ext cx="2033826" cy="240030"/>
          </a:xfrm>
          <a:prstGeom prst="rect">
            <a:avLst/>
          </a:prstGeom>
          <a:noFill/>
          <a:ln/>
        </p:spPr>
        <p:txBody>
          <a:bodyPr wrap="none" rtlCol="0" anchor="t"/>
          <a:lstStyle/>
          <a:p>
            <a:pPr marL="0" indent="0">
              <a:lnSpc>
                <a:spcPts val="1890"/>
              </a:lnSpc>
              <a:buNone/>
            </a:pPr>
            <a:r>
              <a:rPr lang="en-US" sz="2800" b="1" dirty="0">
                <a:solidFill>
                  <a:srgbClr val="16FFBB"/>
                </a:solidFill>
                <a:latin typeface="Spline Sans" pitchFamily="34" charset="0"/>
                <a:ea typeface="Spline Sans" pitchFamily="34" charset="-122"/>
                <a:cs typeface="Spline Sans" pitchFamily="34" charset="-120"/>
              </a:rPr>
              <a:t>Prevención de Riesgos</a:t>
            </a:r>
            <a:endParaRPr lang="en-US" sz="2800" dirty="0"/>
          </a:p>
        </p:txBody>
      </p:sp>
      <p:sp>
        <p:nvSpPr>
          <p:cNvPr id="10" name="Text 5"/>
          <p:cNvSpPr/>
          <p:nvPr/>
        </p:nvSpPr>
        <p:spPr>
          <a:xfrm>
            <a:off x="6279237" y="3584377"/>
            <a:ext cx="7558326" cy="553164"/>
          </a:xfrm>
          <a:prstGeom prst="rect">
            <a:avLst/>
          </a:prstGeom>
          <a:noFill/>
          <a:ln/>
        </p:spPr>
        <p:txBody>
          <a:bodyPr wrap="square" rtlCol="0" anchor="t"/>
          <a:lstStyle/>
          <a:p>
            <a:pPr marL="0" indent="0">
              <a:lnSpc>
                <a:spcPts val="2177"/>
              </a:lnSpc>
              <a:buNone/>
            </a:pPr>
            <a:r>
              <a:rPr lang="en-US" dirty="0">
                <a:solidFill>
                  <a:srgbClr val="E0E4E6"/>
                </a:solidFill>
                <a:latin typeface="Barlow" pitchFamily="34" charset="0"/>
                <a:ea typeface="Barlow" pitchFamily="34" charset="-122"/>
                <a:cs typeface="Barlow" pitchFamily="34" charset="-120"/>
              </a:rPr>
              <a:t>La IA puede ayudar a identificar y prevenir riesgos potenciales durante el embarazo, como la preeclampsia, el parto prematuro o el bajo peso al nacer</a:t>
            </a:r>
            <a:r>
              <a:rPr lang="en-US" sz="1361" dirty="0">
                <a:solidFill>
                  <a:srgbClr val="E0E4E6"/>
                </a:solidFill>
                <a:latin typeface="Barlow" pitchFamily="34" charset="0"/>
                <a:ea typeface="Barlow" pitchFamily="34" charset="-122"/>
                <a:cs typeface="Barlow" pitchFamily="34" charset="-120"/>
              </a:rPr>
              <a:t>.</a:t>
            </a:r>
            <a:endParaRPr lang="en-US" sz="1361" dirty="0"/>
          </a:p>
        </p:txBody>
      </p:sp>
      <p:sp>
        <p:nvSpPr>
          <p:cNvPr id="11" name="Shape 6"/>
          <p:cNvSpPr/>
          <p:nvPr/>
        </p:nvSpPr>
        <p:spPr>
          <a:xfrm>
            <a:off x="6091238" y="4498300"/>
            <a:ext cx="8130242" cy="1529954"/>
          </a:xfrm>
          <a:prstGeom prst="roundRect">
            <a:avLst>
              <a:gd name="adj" fmla="val 24441"/>
            </a:avLst>
          </a:prstGeom>
          <a:solidFill>
            <a:srgbClr val="0A081B"/>
          </a:solidFill>
          <a:ln w="15240">
            <a:solidFill>
              <a:srgbClr val="E0E4E6"/>
            </a:solidFill>
            <a:prstDash val="solid"/>
          </a:ln>
        </p:spPr>
      </p:sp>
      <p:sp>
        <p:nvSpPr>
          <p:cNvPr id="12" name="Text 7"/>
          <p:cNvSpPr/>
          <p:nvPr/>
        </p:nvSpPr>
        <p:spPr>
          <a:xfrm>
            <a:off x="6279237" y="4686300"/>
            <a:ext cx="2139672" cy="240030"/>
          </a:xfrm>
          <a:prstGeom prst="rect">
            <a:avLst/>
          </a:prstGeom>
          <a:noFill/>
          <a:ln/>
        </p:spPr>
        <p:txBody>
          <a:bodyPr wrap="none" rtlCol="0" anchor="t"/>
          <a:lstStyle/>
          <a:p>
            <a:pPr marL="0" indent="0">
              <a:lnSpc>
                <a:spcPts val="1890"/>
              </a:lnSpc>
              <a:buNone/>
            </a:pPr>
            <a:r>
              <a:rPr lang="en-US" sz="2800" b="1" dirty="0">
                <a:solidFill>
                  <a:srgbClr val="29DDDA"/>
                </a:solidFill>
                <a:latin typeface="Spline Sans" pitchFamily="34" charset="0"/>
                <a:ea typeface="Spline Sans" pitchFamily="34" charset="-122"/>
                <a:cs typeface="Spline Sans" pitchFamily="34" charset="-120"/>
              </a:rPr>
              <a:t>Atención Personalizada</a:t>
            </a:r>
            <a:endParaRPr lang="en-US" sz="2800" dirty="0"/>
          </a:p>
        </p:txBody>
      </p:sp>
      <p:sp>
        <p:nvSpPr>
          <p:cNvPr id="13" name="Text 8"/>
          <p:cNvSpPr/>
          <p:nvPr/>
        </p:nvSpPr>
        <p:spPr>
          <a:xfrm>
            <a:off x="6279237" y="4960962"/>
            <a:ext cx="7558326" cy="943719"/>
          </a:xfrm>
          <a:prstGeom prst="rect">
            <a:avLst/>
          </a:prstGeom>
          <a:noFill/>
          <a:ln/>
        </p:spPr>
        <p:txBody>
          <a:bodyPr wrap="square" rtlCol="0" anchor="t"/>
          <a:lstStyle/>
          <a:p>
            <a:pPr marL="0" indent="0">
              <a:lnSpc>
                <a:spcPts val="2177"/>
              </a:lnSpc>
              <a:buNone/>
            </a:pPr>
            <a:r>
              <a:rPr lang="en-US" dirty="0">
                <a:solidFill>
                  <a:srgbClr val="E0E4E6"/>
                </a:solidFill>
                <a:latin typeface="Barlow" pitchFamily="34" charset="0"/>
                <a:ea typeface="Barlow" pitchFamily="34" charset="-122"/>
                <a:cs typeface="Barlow" pitchFamily="34" charset="-120"/>
              </a:rPr>
              <a:t>La IA puede proporcionar atención personalizada a las mujeres embarazadas, adaptando el seguimiento y los cuidados a las necesidades individuales de cada paciente.</a:t>
            </a:r>
            <a:endParaRPr lang="en-US" dirty="0"/>
          </a:p>
        </p:txBody>
      </p:sp>
      <p:sp>
        <p:nvSpPr>
          <p:cNvPr id="14" name="Shape 9"/>
          <p:cNvSpPr/>
          <p:nvPr/>
        </p:nvSpPr>
        <p:spPr>
          <a:xfrm>
            <a:off x="6101943" y="6063019"/>
            <a:ext cx="8106426" cy="1645683"/>
          </a:xfrm>
          <a:prstGeom prst="roundRect">
            <a:avLst>
              <a:gd name="adj" fmla="val 24441"/>
            </a:avLst>
          </a:prstGeom>
          <a:solidFill>
            <a:srgbClr val="0A081B"/>
          </a:solidFill>
          <a:ln w="15240">
            <a:solidFill>
              <a:srgbClr val="E0E4E6"/>
            </a:solidFill>
            <a:prstDash val="solid"/>
          </a:ln>
        </p:spPr>
      </p:sp>
      <p:sp>
        <p:nvSpPr>
          <p:cNvPr id="15" name="Text 10"/>
          <p:cNvSpPr/>
          <p:nvPr/>
        </p:nvSpPr>
        <p:spPr>
          <a:xfrm>
            <a:off x="6279237" y="6254775"/>
            <a:ext cx="4711148" cy="381126"/>
          </a:xfrm>
          <a:prstGeom prst="rect">
            <a:avLst/>
          </a:prstGeom>
          <a:noFill/>
          <a:ln/>
        </p:spPr>
        <p:txBody>
          <a:bodyPr wrap="none" rtlCol="0" anchor="t"/>
          <a:lstStyle/>
          <a:p>
            <a:pPr marL="0" indent="0">
              <a:lnSpc>
                <a:spcPts val="1890"/>
              </a:lnSpc>
              <a:buNone/>
            </a:pPr>
            <a:r>
              <a:rPr lang="en-US" sz="2800" b="1" dirty="0">
                <a:solidFill>
                  <a:srgbClr val="29DDDA"/>
                </a:solidFill>
                <a:latin typeface="Spline Sans" pitchFamily="34" charset="0"/>
                <a:ea typeface="Spline Sans" pitchFamily="34" charset="-122"/>
                <a:cs typeface="Spline Sans" pitchFamily="34" charset="-120"/>
              </a:rPr>
              <a:t>Mejorar</a:t>
            </a:r>
            <a:r>
              <a:rPr lang="en-US" sz="2800" b="1" dirty="0">
                <a:solidFill>
                  <a:srgbClr val="0F685A"/>
                </a:solidFill>
                <a:latin typeface="Spline Sans" pitchFamily="34" charset="0"/>
                <a:ea typeface="Spline Sans" pitchFamily="34" charset="-122"/>
                <a:cs typeface="Spline Sans" pitchFamily="34" charset="-120"/>
              </a:rPr>
              <a:t> </a:t>
            </a:r>
            <a:r>
              <a:rPr lang="en-US" sz="2800" b="1" dirty="0">
                <a:solidFill>
                  <a:srgbClr val="29DDDA"/>
                </a:solidFill>
                <a:latin typeface="Spline Sans" pitchFamily="34" charset="0"/>
                <a:ea typeface="Spline Sans" pitchFamily="34" charset="-122"/>
                <a:cs typeface="Spline Sans" pitchFamily="34" charset="-120"/>
              </a:rPr>
              <a:t>la Toma de Decisiones</a:t>
            </a:r>
            <a:endParaRPr lang="en-US" sz="2800" dirty="0">
              <a:solidFill>
                <a:srgbClr val="29DDDA"/>
              </a:solidFill>
            </a:endParaRPr>
          </a:p>
        </p:txBody>
      </p:sp>
      <p:sp>
        <p:nvSpPr>
          <p:cNvPr id="16" name="Text 11"/>
          <p:cNvSpPr/>
          <p:nvPr/>
        </p:nvSpPr>
        <p:spPr>
          <a:xfrm>
            <a:off x="6279237" y="6547728"/>
            <a:ext cx="7558326" cy="553164"/>
          </a:xfrm>
          <a:prstGeom prst="rect">
            <a:avLst/>
          </a:prstGeom>
          <a:noFill/>
          <a:ln/>
        </p:spPr>
        <p:txBody>
          <a:bodyPr wrap="square" rtlCol="0" anchor="t"/>
          <a:lstStyle/>
          <a:p>
            <a:pPr marL="0" indent="0">
              <a:lnSpc>
                <a:spcPts val="2177"/>
              </a:lnSpc>
              <a:buNone/>
            </a:pPr>
            <a:r>
              <a:rPr lang="en-US" sz="2000" dirty="0">
                <a:solidFill>
                  <a:srgbClr val="E0E4E6"/>
                </a:solidFill>
                <a:latin typeface="Barlow" pitchFamily="34" charset="0"/>
                <a:ea typeface="Barlow" pitchFamily="34" charset="-122"/>
                <a:cs typeface="Barlow" pitchFamily="34" charset="-120"/>
              </a:rPr>
              <a:t>La IA puede ayudar a los profesionales de la salud a tomar decisiones más informadas sobre el manejo del embarazo y el parto, mejorando la seguridad y la calidad de la atención.</a:t>
            </a:r>
            <a:endParaRPr lang="en-US" sz="2000" dirty="0"/>
          </a:p>
        </p:txBody>
      </p:sp>
      <p:sp>
        <p:nvSpPr>
          <p:cNvPr id="19" name="CuadroTexto 18">
            <a:extLst>
              <a:ext uri="{FF2B5EF4-FFF2-40B4-BE49-F238E27FC236}">
                <a16:creationId xmlns:a16="http://schemas.microsoft.com/office/drawing/2014/main" id="{C449996F-BC54-E2AD-00CA-0285A301437B}"/>
              </a:ext>
            </a:extLst>
          </p:cNvPr>
          <p:cNvSpPr txBox="1"/>
          <p:nvPr/>
        </p:nvSpPr>
        <p:spPr>
          <a:xfrm>
            <a:off x="12387634" y="7635061"/>
            <a:ext cx="1920240" cy="646331"/>
          </a:xfrm>
          <a:prstGeom prst="rect">
            <a:avLst/>
          </a:prstGeom>
          <a:noFill/>
        </p:spPr>
        <p:txBody>
          <a:bodyPr wrap="square" rtlCol="0">
            <a:spAutoFit/>
          </a:bodyPr>
          <a:lstStyle/>
          <a:p>
            <a:pPr algn="r"/>
            <a:r>
              <a:rPr lang="es-ES" sz="3600" dirty="0">
                <a:solidFill>
                  <a:srgbClr val="FF0000"/>
                </a:solidFill>
                <a:latin typeface="Arial Black" panose="020B0A04020102020204" pitchFamily="34" charset="0"/>
              </a:rPr>
              <a:t>2</a:t>
            </a:r>
            <a:endParaRPr lang="es-US" sz="3600" dirty="0">
              <a:solidFill>
                <a:srgbClr val="FF0000"/>
              </a:solidFill>
              <a:latin typeface="Arial Black" panose="020B0A040201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77726"/>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0" y="0"/>
            <a:ext cx="5486400" cy="8477726"/>
          </a:xfrm>
          <a:prstGeom prst="rect">
            <a:avLst/>
          </a:prstGeom>
        </p:spPr>
      </p:pic>
      <p:sp>
        <p:nvSpPr>
          <p:cNvPr id="7" name="Text 2"/>
          <p:cNvSpPr/>
          <p:nvPr/>
        </p:nvSpPr>
        <p:spPr>
          <a:xfrm>
            <a:off x="5845054" y="985480"/>
            <a:ext cx="7934325" cy="829747"/>
          </a:xfrm>
          <a:prstGeom prst="rect">
            <a:avLst/>
          </a:prstGeom>
          <a:noFill/>
          <a:ln/>
        </p:spPr>
        <p:txBody>
          <a:bodyPr wrap="square" rtlCol="0" anchor="t"/>
          <a:lstStyle/>
          <a:p>
            <a:pPr marL="0" indent="0">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Para el desarrollo de la IA, </a:t>
            </a:r>
            <a:r>
              <a:rPr lang="en-US" dirty="0" err="1">
                <a:solidFill>
                  <a:srgbClr val="E0E4E6"/>
                </a:solidFill>
                <a:latin typeface="Arial" panose="020B0604020202020204" pitchFamily="34" charset="0"/>
                <a:ea typeface="Barlow" pitchFamily="34" charset="-122"/>
                <a:cs typeface="Arial" panose="020B0604020202020204" pitchFamily="34" charset="0"/>
              </a:rPr>
              <a:t>sy</a:t>
            </a:r>
            <a:r>
              <a:rPr lang="en-US" dirty="0">
                <a:solidFill>
                  <a:srgbClr val="E0E4E6"/>
                </a:solidFill>
                <a:latin typeface="Arial" panose="020B0604020202020204" pitchFamily="34" charset="0"/>
                <a:ea typeface="Barlow" pitchFamily="34" charset="-122"/>
                <a:cs typeface="Arial" panose="020B0604020202020204" pitchFamily="34" charset="0"/>
              </a:rPr>
              <a:t> avances tecnológicos en el campo de la salud materno-infantil. Se analizarán posibles estrategias y medidas preventivas para reducir los riesgos asociados al embarazo en mujeres de 17 a 40 años.</a:t>
            </a:r>
            <a:endParaRPr lang="en-US" dirty="0">
              <a:latin typeface="Arial" panose="020B0604020202020204" pitchFamily="34" charset="0"/>
              <a:cs typeface="Arial" panose="020B0604020202020204" pitchFamily="34" charset="0"/>
            </a:endParaRPr>
          </a:p>
        </p:txBody>
      </p:sp>
      <p:sp>
        <p:nvSpPr>
          <p:cNvPr id="8" name="Shape 3"/>
          <p:cNvSpPr/>
          <p:nvPr/>
        </p:nvSpPr>
        <p:spPr>
          <a:xfrm>
            <a:off x="6339721" y="2238494"/>
            <a:ext cx="21550" cy="5764054"/>
          </a:xfrm>
          <a:prstGeom prst="rect">
            <a:avLst/>
          </a:prstGeom>
          <a:solidFill>
            <a:srgbClr val="302E41"/>
          </a:solidFill>
          <a:ln/>
        </p:spPr>
      </p:sp>
      <p:sp>
        <p:nvSpPr>
          <p:cNvPr id="9" name="Shape 4"/>
          <p:cNvSpPr/>
          <p:nvPr/>
        </p:nvSpPr>
        <p:spPr>
          <a:xfrm>
            <a:off x="6544806" y="2616339"/>
            <a:ext cx="604837" cy="21550"/>
          </a:xfrm>
          <a:prstGeom prst="rect">
            <a:avLst/>
          </a:prstGeom>
          <a:solidFill>
            <a:srgbClr val="16FFBB"/>
          </a:solidFill>
          <a:ln/>
        </p:spPr>
      </p:sp>
      <p:sp>
        <p:nvSpPr>
          <p:cNvPr id="10" name="Shape 5"/>
          <p:cNvSpPr/>
          <p:nvPr/>
        </p:nvSpPr>
        <p:spPr>
          <a:xfrm>
            <a:off x="6156067" y="2432804"/>
            <a:ext cx="388739" cy="388739"/>
          </a:xfrm>
          <a:prstGeom prst="roundRect">
            <a:avLst>
              <a:gd name="adj" fmla="val 80023"/>
            </a:avLst>
          </a:prstGeom>
          <a:solidFill>
            <a:srgbClr val="0A081B"/>
          </a:solidFill>
          <a:ln w="15240">
            <a:solidFill>
              <a:srgbClr val="E0E4E6"/>
            </a:solidFill>
            <a:prstDash val="solid"/>
          </a:ln>
        </p:spPr>
      </p:sp>
      <p:sp>
        <p:nvSpPr>
          <p:cNvPr id="11" name="Text 6"/>
          <p:cNvSpPr/>
          <p:nvPr/>
        </p:nvSpPr>
        <p:spPr>
          <a:xfrm>
            <a:off x="6300609" y="2511981"/>
            <a:ext cx="99655" cy="230386"/>
          </a:xfrm>
          <a:prstGeom prst="rect">
            <a:avLst/>
          </a:prstGeom>
          <a:noFill/>
          <a:ln/>
        </p:spPr>
        <p:txBody>
          <a:bodyPr wrap="none" rtlCol="0" anchor="t"/>
          <a:lstStyle/>
          <a:p>
            <a:pPr marL="0" indent="0" algn="ctr">
              <a:lnSpc>
                <a:spcPts val="1814"/>
              </a:lnSpc>
              <a:buNone/>
            </a:pPr>
            <a:r>
              <a:rPr lang="en-US" sz="1814" b="1" dirty="0">
                <a:solidFill>
                  <a:srgbClr val="16FFBB"/>
                </a:solidFill>
                <a:latin typeface="Spline Sans" pitchFamily="34" charset="0"/>
                <a:ea typeface="Spline Sans" pitchFamily="34" charset="-122"/>
                <a:cs typeface="Spline Sans" pitchFamily="34" charset="-120"/>
              </a:rPr>
              <a:t>1</a:t>
            </a:r>
            <a:endParaRPr lang="en-US" sz="1814" dirty="0"/>
          </a:p>
        </p:txBody>
      </p:sp>
      <p:sp>
        <p:nvSpPr>
          <p:cNvPr id="12" name="Text 7"/>
          <p:cNvSpPr/>
          <p:nvPr/>
        </p:nvSpPr>
        <p:spPr>
          <a:xfrm>
            <a:off x="7300913" y="2411254"/>
            <a:ext cx="1990844" cy="240030"/>
          </a:xfrm>
          <a:prstGeom prst="rect">
            <a:avLst/>
          </a:prstGeom>
          <a:noFill/>
          <a:ln/>
        </p:spPr>
        <p:txBody>
          <a:bodyPr wrap="none" rtlCol="0" anchor="t"/>
          <a:lstStyle/>
          <a:p>
            <a:pPr marL="0" indent="0" algn="l">
              <a:lnSpc>
                <a:spcPts val="1890"/>
              </a:lnSpc>
              <a:buNone/>
            </a:pPr>
            <a:r>
              <a:rPr lang="en-US" sz="2400" b="1" dirty="0">
                <a:solidFill>
                  <a:srgbClr val="16FFBB"/>
                </a:solidFill>
                <a:latin typeface="Spline Sans" pitchFamily="34" charset="0"/>
                <a:ea typeface="Spline Sans" pitchFamily="34" charset="-122"/>
                <a:cs typeface="Spline Sans" pitchFamily="34" charset="-120"/>
              </a:rPr>
              <a:t>Recopilación de Datos</a:t>
            </a:r>
            <a:endParaRPr lang="en-US" sz="2400" dirty="0"/>
          </a:p>
        </p:txBody>
      </p:sp>
      <p:sp>
        <p:nvSpPr>
          <p:cNvPr id="13" name="Text 8"/>
          <p:cNvSpPr/>
          <p:nvPr/>
        </p:nvSpPr>
        <p:spPr>
          <a:xfrm>
            <a:off x="7300913" y="2754868"/>
            <a:ext cx="6724650" cy="553164"/>
          </a:xfrm>
          <a:prstGeom prst="rect">
            <a:avLst/>
          </a:prstGeom>
          <a:noFill/>
          <a:ln/>
        </p:spPr>
        <p:txBody>
          <a:bodyPr wrap="square" rtlCol="0" anchor="t"/>
          <a:lstStyle/>
          <a:p>
            <a:pPr marL="0" indent="0" algn="l">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Se recopilarán datos históricos de embarazos anteriores, incluyendo la fecha de concepción y la fecha de parto real, para entrenar el modelo de regresión lineal.</a:t>
            </a:r>
            <a:endParaRPr lang="en-US" dirty="0">
              <a:latin typeface="Arial" panose="020B0604020202020204" pitchFamily="34" charset="0"/>
              <a:cs typeface="Arial" panose="020B0604020202020204" pitchFamily="34" charset="0"/>
            </a:endParaRPr>
          </a:p>
        </p:txBody>
      </p:sp>
      <p:sp>
        <p:nvSpPr>
          <p:cNvPr id="14" name="Shape 9"/>
          <p:cNvSpPr/>
          <p:nvPr/>
        </p:nvSpPr>
        <p:spPr>
          <a:xfrm>
            <a:off x="6544806" y="4031397"/>
            <a:ext cx="604837" cy="21550"/>
          </a:xfrm>
          <a:prstGeom prst="rect">
            <a:avLst/>
          </a:prstGeom>
          <a:solidFill>
            <a:srgbClr val="29DDDA"/>
          </a:solidFill>
          <a:ln/>
        </p:spPr>
      </p:sp>
      <p:sp>
        <p:nvSpPr>
          <p:cNvPr id="15" name="Shape 10"/>
          <p:cNvSpPr/>
          <p:nvPr/>
        </p:nvSpPr>
        <p:spPr>
          <a:xfrm>
            <a:off x="6156067" y="3847862"/>
            <a:ext cx="388739" cy="388739"/>
          </a:xfrm>
          <a:prstGeom prst="roundRect">
            <a:avLst>
              <a:gd name="adj" fmla="val 80023"/>
            </a:avLst>
          </a:prstGeom>
          <a:solidFill>
            <a:srgbClr val="0A081B"/>
          </a:solidFill>
          <a:ln w="15240">
            <a:solidFill>
              <a:srgbClr val="E0E4E6"/>
            </a:solidFill>
            <a:prstDash val="solid"/>
          </a:ln>
        </p:spPr>
      </p:sp>
      <p:sp>
        <p:nvSpPr>
          <p:cNvPr id="16" name="Text 11"/>
          <p:cNvSpPr/>
          <p:nvPr/>
        </p:nvSpPr>
        <p:spPr>
          <a:xfrm>
            <a:off x="6286321" y="3927038"/>
            <a:ext cx="128111" cy="230386"/>
          </a:xfrm>
          <a:prstGeom prst="rect">
            <a:avLst/>
          </a:prstGeom>
          <a:noFill/>
          <a:ln/>
        </p:spPr>
        <p:txBody>
          <a:bodyPr wrap="none" rtlCol="0" anchor="t"/>
          <a:lstStyle/>
          <a:p>
            <a:pPr marL="0" indent="0" algn="ctr">
              <a:lnSpc>
                <a:spcPts val="1814"/>
              </a:lnSpc>
              <a:buNone/>
            </a:pPr>
            <a:r>
              <a:rPr lang="en-US" sz="1814" b="1" dirty="0">
                <a:solidFill>
                  <a:srgbClr val="29DDDA"/>
                </a:solidFill>
                <a:latin typeface="Spline Sans" pitchFamily="34" charset="0"/>
                <a:ea typeface="Spline Sans" pitchFamily="34" charset="-122"/>
                <a:cs typeface="Spline Sans" pitchFamily="34" charset="-120"/>
              </a:rPr>
              <a:t>2</a:t>
            </a:r>
            <a:endParaRPr lang="en-US" sz="1814" dirty="0"/>
          </a:p>
        </p:txBody>
      </p:sp>
      <p:sp>
        <p:nvSpPr>
          <p:cNvPr id="17" name="Text 12"/>
          <p:cNvSpPr/>
          <p:nvPr/>
        </p:nvSpPr>
        <p:spPr>
          <a:xfrm>
            <a:off x="7300913" y="3826312"/>
            <a:ext cx="1920240" cy="240030"/>
          </a:xfrm>
          <a:prstGeom prst="rect">
            <a:avLst/>
          </a:prstGeom>
          <a:noFill/>
          <a:ln/>
        </p:spPr>
        <p:txBody>
          <a:bodyPr wrap="none" rtlCol="0" anchor="t"/>
          <a:lstStyle/>
          <a:p>
            <a:pPr marL="0" indent="0" algn="l">
              <a:lnSpc>
                <a:spcPts val="1890"/>
              </a:lnSpc>
              <a:buNone/>
            </a:pPr>
            <a:r>
              <a:rPr lang="en-US" sz="2400" b="1" dirty="0">
                <a:solidFill>
                  <a:srgbClr val="29DDDA"/>
                </a:solidFill>
                <a:latin typeface="Arial" panose="020B0604020202020204" pitchFamily="34" charset="0"/>
                <a:ea typeface="Spline Sans" pitchFamily="34" charset="-122"/>
                <a:cs typeface="Arial" panose="020B0604020202020204" pitchFamily="34" charset="0"/>
              </a:rPr>
              <a:t>Análisis de Datos</a:t>
            </a:r>
            <a:endParaRPr lang="en-US" sz="2400" dirty="0">
              <a:latin typeface="Arial" panose="020B0604020202020204" pitchFamily="34" charset="0"/>
              <a:cs typeface="Arial" panose="020B0604020202020204" pitchFamily="34" charset="0"/>
            </a:endParaRPr>
          </a:p>
        </p:txBody>
      </p:sp>
      <p:sp>
        <p:nvSpPr>
          <p:cNvPr id="18" name="Text 13"/>
          <p:cNvSpPr/>
          <p:nvPr/>
        </p:nvSpPr>
        <p:spPr>
          <a:xfrm>
            <a:off x="7300913" y="4169926"/>
            <a:ext cx="6724650" cy="553164"/>
          </a:xfrm>
          <a:prstGeom prst="rect">
            <a:avLst/>
          </a:prstGeom>
          <a:noFill/>
          <a:ln/>
        </p:spPr>
        <p:txBody>
          <a:bodyPr wrap="square" rtlCol="0" anchor="t"/>
          <a:lstStyle/>
          <a:p>
            <a:pPr marL="0" indent="0" algn="l">
              <a:lnSpc>
                <a:spcPts val="2177"/>
              </a:lnSpc>
              <a:buNone/>
            </a:pPr>
            <a:r>
              <a:rPr lang="en-US" dirty="0">
                <a:solidFill>
                  <a:srgbClr val="E0E4E6"/>
                </a:solidFill>
                <a:latin typeface="Barlow" pitchFamily="34" charset="0"/>
                <a:ea typeface="Barlow" pitchFamily="34" charset="-122"/>
                <a:cs typeface="Barlow" pitchFamily="34" charset="-120"/>
              </a:rPr>
              <a:t>Los datos se dividirán en dos grupos: uno para madres primerizas y otro para madres no primerizas. Se analizarán las características específicas de cada grupo.</a:t>
            </a:r>
            <a:endParaRPr lang="en-US" dirty="0"/>
          </a:p>
        </p:txBody>
      </p:sp>
      <p:sp>
        <p:nvSpPr>
          <p:cNvPr id="19" name="Shape 14"/>
          <p:cNvSpPr/>
          <p:nvPr/>
        </p:nvSpPr>
        <p:spPr>
          <a:xfrm>
            <a:off x="6544806" y="5446455"/>
            <a:ext cx="604837" cy="21550"/>
          </a:xfrm>
          <a:prstGeom prst="rect">
            <a:avLst/>
          </a:prstGeom>
          <a:solidFill>
            <a:srgbClr val="37A7E7"/>
          </a:solidFill>
          <a:ln/>
        </p:spPr>
      </p:sp>
      <p:sp>
        <p:nvSpPr>
          <p:cNvPr id="20" name="Shape 15"/>
          <p:cNvSpPr/>
          <p:nvPr/>
        </p:nvSpPr>
        <p:spPr>
          <a:xfrm>
            <a:off x="6156067" y="5262920"/>
            <a:ext cx="388739" cy="388739"/>
          </a:xfrm>
          <a:prstGeom prst="roundRect">
            <a:avLst>
              <a:gd name="adj" fmla="val 80023"/>
            </a:avLst>
          </a:prstGeom>
          <a:solidFill>
            <a:srgbClr val="0A081B"/>
          </a:solidFill>
          <a:ln w="15240">
            <a:solidFill>
              <a:srgbClr val="E0E4E6"/>
            </a:solidFill>
            <a:prstDash val="solid"/>
          </a:ln>
        </p:spPr>
      </p:sp>
      <p:sp>
        <p:nvSpPr>
          <p:cNvPr id="21" name="Text 16"/>
          <p:cNvSpPr/>
          <p:nvPr/>
        </p:nvSpPr>
        <p:spPr>
          <a:xfrm>
            <a:off x="6282988" y="5342096"/>
            <a:ext cx="134898" cy="230386"/>
          </a:xfrm>
          <a:prstGeom prst="rect">
            <a:avLst/>
          </a:prstGeom>
          <a:noFill/>
          <a:ln/>
        </p:spPr>
        <p:txBody>
          <a:bodyPr wrap="none" rtlCol="0" anchor="t"/>
          <a:lstStyle/>
          <a:p>
            <a:pPr marL="0" indent="0" algn="ctr">
              <a:lnSpc>
                <a:spcPts val="1814"/>
              </a:lnSpc>
              <a:buNone/>
            </a:pPr>
            <a:r>
              <a:rPr lang="en-US" sz="1814" b="1" dirty="0">
                <a:solidFill>
                  <a:srgbClr val="37A7E7"/>
                </a:solidFill>
                <a:latin typeface="Spline Sans" pitchFamily="34" charset="0"/>
                <a:ea typeface="Spline Sans" pitchFamily="34" charset="-122"/>
                <a:cs typeface="Spline Sans" pitchFamily="34" charset="-120"/>
              </a:rPr>
              <a:t>3</a:t>
            </a:r>
            <a:endParaRPr lang="en-US" sz="1814" dirty="0"/>
          </a:p>
        </p:txBody>
      </p:sp>
      <p:sp>
        <p:nvSpPr>
          <p:cNvPr id="22" name="Text 17"/>
          <p:cNvSpPr/>
          <p:nvPr/>
        </p:nvSpPr>
        <p:spPr>
          <a:xfrm>
            <a:off x="7300913" y="5241369"/>
            <a:ext cx="1976080" cy="240030"/>
          </a:xfrm>
          <a:prstGeom prst="rect">
            <a:avLst/>
          </a:prstGeom>
          <a:noFill/>
          <a:ln/>
        </p:spPr>
        <p:txBody>
          <a:bodyPr wrap="none" rtlCol="0" anchor="t"/>
          <a:lstStyle/>
          <a:p>
            <a:pPr marL="0" indent="0" algn="l">
              <a:lnSpc>
                <a:spcPts val="1890"/>
              </a:lnSpc>
              <a:buNone/>
            </a:pPr>
            <a:r>
              <a:rPr lang="en-US" sz="2800" b="1" dirty="0">
                <a:solidFill>
                  <a:srgbClr val="37A7E7"/>
                </a:solidFill>
                <a:latin typeface="Spline Sans" pitchFamily="34" charset="0"/>
                <a:ea typeface="Spline Sans" pitchFamily="34" charset="-122"/>
                <a:cs typeface="Spline Sans" pitchFamily="34" charset="-120"/>
              </a:rPr>
              <a:t>Desarrollo del Modelo</a:t>
            </a:r>
            <a:endParaRPr lang="en-US" sz="2800" dirty="0"/>
          </a:p>
        </p:txBody>
      </p:sp>
      <p:sp>
        <p:nvSpPr>
          <p:cNvPr id="23" name="Text 18"/>
          <p:cNvSpPr/>
          <p:nvPr/>
        </p:nvSpPr>
        <p:spPr>
          <a:xfrm>
            <a:off x="7300913" y="5584984"/>
            <a:ext cx="6724650" cy="829747"/>
          </a:xfrm>
          <a:prstGeom prst="rect">
            <a:avLst/>
          </a:prstGeom>
          <a:noFill/>
          <a:ln/>
        </p:spPr>
        <p:txBody>
          <a:bodyPr wrap="square" rtlCol="0" anchor="t"/>
          <a:lstStyle/>
          <a:p>
            <a:pPr marL="0" indent="0" algn="l">
              <a:lnSpc>
                <a:spcPts val="2177"/>
              </a:lnSpc>
              <a:buNone/>
            </a:pPr>
            <a:r>
              <a:rPr lang="en-US" dirty="0">
                <a:solidFill>
                  <a:srgbClr val="E0E4E6"/>
                </a:solidFill>
                <a:latin typeface="Barlow" pitchFamily="34" charset="0"/>
                <a:ea typeface="Barlow" pitchFamily="34" charset="-122"/>
                <a:cs typeface="Barlow" pitchFamily="34" charset="-120"/>
              </a:rPr>
              <a:t>Se entrenará un modelo de regresión lineal para cada grupo utilizando los datos recopilados. El modelo debe predecir la fecha de parto en función de las características específicas de cada madre.</a:t>
            </a:r>
            <a:endParaRPr lang="en-US" dirty="0"/>
          </a:p>
        </p:txBody>
      </p:sp>
      <p:sp>
        <p:nvSpPr>
          <p:cNvPr id="24" name="Shape 19"/>
          <p:cNvSpPr/>
          <p:nvPr/>
        </p:nvSpPr>
        <p:spPr>
          <a:xfrm>
            <a:off x="6544806" y="7138095"/>
            <a:ext cx="604837" cy="21550"/>
          </a:xfrm>
          <a:prstGeom prst="rect">
            <a:avLst/>
          </a:prstGeom>
          <a:solidFill>
            <a:srgbClr val="5372DF"/>
          </a:solidFill>
          <a:ln/>
        </p:spPr>
      </p:sp>
      <p:sp>
        <p:nvSpPr>
          <p:cNvPr id="25" name="Shape 20"/>
          <p:cNvSpPr/>
          <p:nvPr/>
        </p:nvSpPr>
        <p:spPr>
          <a:xfrm>
            <a:off x="6156067" y="6954560"/>
            <a:ext cx="388739" cy="388739"/>
          </a:xfrm>
          <a:prstGeom prst="roundRect">
            <a:avLst>
              <a:gd name="adj" fmla="val 80023"/>
            </a:avLst>
          </a:prstGeom>
          <a:solidFill>
            <a:srgbClr val="0A081B"/>
          </a:solidFill>
          <a:ln w="15240">
            <a:solidFill>
              <a:srgbClr val="E0E4E6"/>
            </a:solidFill>
            <a:prstDash val="solid"/>
          </a:ln>
        </p:spPr>
      </p:sp>
      <p:sp>
        <p:nvSpPr>
          <p:cNvPr id="26" name="Text 21"/>
          <p:cNvSpPr/>
          <p:nvPr/>
        </p:nvSpPr>
        <p:spPr>
          <a:xfrm>
            <a:off x="6285250" y="7033736"/>
            <a:ext cx="130254" cy="230386"/>
          </a:xfrm>
          <a:prstGeom prst="rect">
            <a:avLst/>
          </a:prstGeom>
          <a:noFill/>
          <a:ln/>
        </p:spPr>
        <p:txBody>
          <a:bodyPr wrap="none" rtlCol="0" anchor="t"/>
          <a:lstStyle/>
          <a:p>
            <a:pPr marL="0" indent="0" algn="ctr">
              <a:lnSpc>
                <a:spcPts val="1814"/>
              </a:lnSpc>
              <a:buNone/>
            </a:pPr>
            <a:r>
              <a:rPr lang="en-US" sz="1814" b="1" dirty="0">
                <a:solidFill>
                  <a:srgbClr val="5372DF"/>
                </a:solidFill>
                <a:latin typeface="Spline Sans" pitchFamily="34" charset="0"/>
                <a:ea typeface="Spline Sans" pitchFamily="34" charset="-122"/>
                <a:cs typeface="Spline Sans" pitchFamily="34" charset="-120"/>
              </a:rPr>
              <a:t>4</a:t>
            </a:r>
            <a:endParaRPr lang="en-US" sz="1814" dirty="0"/>
          </a:p>
        </p:txBody>
      </p:sp>
      <p:sp>
        <p:nvSpPr>
          <p:cNvPr id="27" name="Text 22"/>
          <p:cNvSpPr/>
          <p:nvPr/>
        </p:nvSpPr>
        <p:spPr>
          <a:xfrm>
            <a:off x="7300913" y="6933009"/>
            <a:ext cx="2015728" cy="240030"/>
          </a:xfrm>
          <a:prstGeom prst="rect">
            <a:avLst/>
          </a:prstGeom>
          <a:noFill/>
          <a:ln/>
        </p:spPr>
        <p:txBody>
          <a:bodyPr wrap="none" rtlCol="0" anchor="t"/>
          <a:lstStyle/>
          <a:p>
            <a:pPr marL="0" indent="0" algn="l">
              <a:lnSpc>
                <a:spcPts val="1890"/>
              </a:lnSpc>
              <a:buNone/>
            </a:pPr>
            <a:r>
              <a:rPr lang="en-US" sz="2800" b="1" dirty="0">
                <a:solidFill>
                  <a:srgbClr val="29DDDA"/>
                </a:solidFill>
                <a:latin typeface="Spline Sans" pitchFamily="34" charset="0"/>
                <a:ea typeface="Spline Sans" pitchFamily="34" charset="-122"/>
                <a:cs typeface="Spline Sans" pitchFamily="34" charset="-120"/>
              </a:rPr>
              <a:t>Evaluación del Modelo</a:t>
            </a:r>
            <a:endParaRPr lang="en-US" sz="2800" dirty="0">
              <a:solidFill>
                <a:srgbClr val="29DDDA"/>
              </a:solidFill>
            </a:endParaRPr>
          </a:p>
        </p:txBody>
      </p:sp>
      <p:sp>
        <p:nvSpPr>
          <p:cNvPr id="28" name="Text 23"/>
          <p:cNvSpPr/>
          <p:nvPr/>
        </p:nvSpPr>
        <p:spPr>
          <a:xfrm>
            <a:off x="7300913" y="7276624"/>
            <a:ext cx="6724650" cy="553164"/>
          </a:xfrm>
          <a:prstGeom prst="rect">
            <a:avLst/>
          </a:prstGeom>
          <a:noFill/>
          <a:ln/>
        </p:spPr>
        <p:txBody>
          <a:bodyPr wrap="square" rtlCol="0" anchor="t"/>
          <a:lstStyle/>
          <a:p>
            <a:pPr marL="0" indent="0" algn="l">
              <a:lnSpc>
                <a:spcPts val="2177"/>
              </a:lnSpc>
              <a:buNone/>
            </a:pPr>
            <a:r>
              <a:rPr lang="en-US" dirty="0">
                <a:solidFill>
                  <a:srgbClr val="E0E4E6"/>
                </a:solidFill>
                <a:latin typeface="Barlow" pitchFamily="34" charset="0"/>
                <a:ea typeface="Barlow" pitchFamily="34" charset="-122"/>
                <a:cs typeface="Barlow" pitchFamily="34" charset="-120"/>
              </a:rPr>
              <a:t>Se evaluará el rendimiento del sistema experto y del modelo de regresión lineal utilizando datos de prueba y se ajustarán los parámetros si es necesario.</a:t>
            </a:r>
            <a:endParaRPr lang="en-US" dirty="0"/>
          </a:p>
        </p:txBody>
      </p:sp>
      <p:sp>
        <p:nvSpPr>
          <p:cNvPr id="30" name="CuadroTexto 29">
            <a:extLst>
              <a:ext uri="{FF2B5EF4-FFF2-40B4-BE49-F238E27FC236}">
                <a16:creationId xmlns:a16="http://schemas.microsoft.com/office/drawing/2014/main" id="{C02DD41E-9980-A814-564E-6C6279DC804D}"/>
              </a:ext>
            </a:extLst>
          </p:cNvPr>
          <p:cNvSpPr txBox="1"/>
          <p:nvPr/>
        </p:nvSpPr>
        <p:spPr>
          <a:xfrm>
            <a:off x="12387634" y="7635061"/>
            <a:ext cx="1920240" cy="646331"/>
          </a:xfrm>
          <a:prstGeom prst="rect">
            <a:avLst/>
          </a:prstGeom>
          <a:noFill/>
        </p:spPr>
        <p:txBody>
          <a:bodyPr wrap="square" rtlCol="0">
            <a:spAutoFit/>
          </a:bodyPr>
          <a:lstStyle/>
          <a:p>
            <a:pPr algn="r"/>
            <a:r>
              <a:rPr lang="es-ES" sz="3600" dirty="0">
                <a:solidFill>
                  <a:srgbClr val="FF0000"/>
                </a:solidFill>
                <a:latin typeface="Arial Black" panose="020B0A04020102020204" pitchFamily="34" charset="0"/>
              </a:rPr>
              <a:t>3</a:t>
            </a:r>
            <a:endParaRPr lang="es-US" sz="3600" dirty="0">
              <a:solidFill>
                <a:srgbClr val="FF0000"/>
              </a:solidFill>
              <a:latin typeface="Arial Black" panose="020B0A04020102020204" pitchFamily="34" charset="0"/>
            </a:endParaRPr>
          </a:p>
        </p:txBody>
      </p:sp>
      <p:pic>
        <p:nvPicPr>
          <p:cNvPr id="31" name="Image 2" descr="preencoded.png">
            <a:extLst>
              <a:ext uri="{FF2B5EF4-FFF2-40B4-BE49-F238E27FC236}">
                <a16:creationId xmlns:a16="http://schemas.microsoft.com/office/drawing/2014/main" id="{54D4B754-8858-D786-75DA-E27141323D69}"/>
              </a:ext>
            </a:extLst>
          </p:cNvPr>
          <p:cNvPicPr>
            <a:picLocks noChangeAspect="1"/>
          </p:cNvPicPr>
          <p:nvPr/>
        </p:nvPicPr>
        <p:blipFill>
          <a:blip r:embed="rId5"/>
          <a:stretch>
            <a:fillRect/>
          </a:stretch>
        </p:blipFill>
        <p:spPr>
          <a:xfrm>
            <a:off x="131550" y="63428"/>
            <a:ext cx="5312803" cy="8102744"/>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rotWithShape="1">
          <a:blip r:embed="rId5"/>
          <a:srcRect b="5192"/>
          <a:stretch/>
        </p:blipFill>
        <p:spPr>
          <a:xfrm>
            <a:off x="9176751" y="71013"/>
            <a:ext cx="5215168" cy="7497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 1"/>
          <p:cNvSpPr/>
          <p:nvPr/>
        </p:nvSpPr>
        <p:spPr>
          <a:xfrm>
            <a:off x="667464" y="1238726"/>
            <a:ext cx="5900261" cy="529828"/>
          </a:xfrm>
          <a:prstGeom prst="rect">
            <a:avLst/>
          </a:prstGeom>
          <a:noFill/>
          <a:ln/>
        </p:spPr>
        <p:txBody>
          <a:bodyPr wrap="none" rtlCol="0" anchor="t"/>
          <a:lstStyle/>
          <a:p>
            <a:pPr marL="0" indent="0">
              <a:lnSpc>
                <a:spcPts val="4172"/>
              </a:lnSpc>
              <a:buNone/>
            </a:pPr>
            <a:r>
              <a:rPr lang="en-US" sz="4400" b="1" dirty="0">
                <a:solidFill>
                  <a:srgbClr val="29DDDA"/>
                </a:solidFill>
                <a:latin typeface="Arial" panose="020B0604020202020204" pitchFamily="34" charset="0"/>
                <a:ea typeface="Spline Sans" pitchFamily="34" charset="-122"/>
                <a:cs typeface="Arial" panose="020B0604020202020204" pitchFamily="34" charset="0"/>
              </a:rPr>
              <a:t>Características de las Madres</a:t>
            </a:r>
            <a:endParaRPr lang="en-US" sz="4400" dirty="0">
              <a:solidFill>
                <a:srgbClr val="29DDDA"/>
              </a:solidFill>
              <a:latin typeface="Arial" panose="020B0604020202020204" pitchFamily="34" charset="0"/>
              <a:cs typeface="Arial" panose="020B0604020202020204" pitchFamily="34" charset="0"/>
            </a:endParaRPr>
          </a:p>
        </p:txBody>
      </p:sp>
      <p:sp>
        <p:nvSpPr>
          <p:cNvPr id="7" name="Text 2"/>
          <p:cNvSpPr/>
          <p:nvPr/>
        </p:nvSpPr>
        <p:spPr>
          <a:xfrm>
            <a:off x="667464" y="2054543"/>
            <a:ext cx="7809071" cy="1220629"/>
          </a:xfrm>
          <a:prstGeom prst="rect">
            <a:avLst/>
          </a:prstGeom>
          <a:noFill/>
          <a:ln/>
        </p:spPr>
        <p:txBody>
          <a:bodyPr wrap="square" rtlCol="0" anchor="t"/>
          <a:lstStyle/>
          <a:p>
            <a:pPr marL="0" indent="0">
              <a:lnSpc>
                <a:spcPts val="2403"/>
              </a:lnSpc>
              <a:buNone/>
            </a:pPr>
            <a:r>
              <a:rPr lang="en-US" dirty="0">
                <a:solidFill>
                  <a:srgbClr val="E0E4E6"/>
                </a:solidFill>
                <a:latin typeface="Arial" panose="020B0604020202020204" pitchFamily="34" charset="0"/>
                <a:ea typeface="Barlow" pitchFamily="34" charset="-122"/>
                <a:cs typeface="Arial" panose="020B0604020202020204" pitchFamily="34" charset="0"/>
              </a:rPr>
              <a:t>Se definirán las características específicas de cada grupo (madres primerizas y no primerizas) que se utilizarán como entradas para el sistema experto. Estas características pueden incluir la edad de la madre, el peso antes del embarazo, la altura, la presión arterial, antecedentes médicos, entre otros.</a:t>
            </a:r>
            <a:endParaRPr lang="en-US" dirty="0">
              <a:latin typeface="Arial" panose="020B0604020202020204" pitchFamily="34" charset="0"/>
              <a:cs typeface="Arial" panose="020B0604020202020204" pitchFamily="34" charset="0"/>
            </a:endParaRPr>
          </a:p>
        </p:txBody>
      </p:sp>
      <p:sp>
        <p:nvSpPr>
          <p:cNvPr id="8" name="Shape 3"/>
          <p:cNvSpPr/>
          <p:nvPr/>
        </p:nvSpPr>
        <p:spPr>
          <a:xfrm>
            <a:off x="495794" y="3675525"/>
            <a:ext cx="7809071" cy="3501152"/>
          </a:xfrm>
          <a:prstGeom prst="roundRect">
            <a:avLst>
              <a:gd name="adj" fmla="val 9806"/>
            </a:avLst>
          </a:prstGeom>
          <a:solidFill>
            <a:srgbClr val="0A081B"/>
          </a:solidFill>
          <a:ln w="45720">
            <a:solidFill>
              <a:srgbClr val="302E41"/>
            </a:solidFill>
            <a:prstDash val="solid"/>
          </a:ln>
        </p:spPr>
        <p:txBody>
          <a:bodyPr/>
          <a:lstStyle/>
          <a:p>
            <a:endParaRPr lang="es-US" dirty="0"/>
          </a:p>
        </p:txBody>
      </p:sp>
      <p:sp>
        <p:nvSpPr>
          <p:cNvPr id="9" name="Text 4"/>
          <p:cNvSpPr/>
          <p:nvPr/>
        </p:nvSpPr>
        <p:spPr>
          <a:xfrm>
            <a:off x="841177" y="3848281"/>
            <a:ext cx="2186940" cy="305157"/>
          </a:xfrm>
          <a:prstGeom prst="rect">
            <a:avLst/>
          </a:prstGeom>
          <a:noFill/>
          <a:ln/>
        </p:spPr>
        <p:txBody>
          <a:bodyPr wrap="none" rtlCol="0" anchor="t"/>
          <a:lstStyle/>
          <a:p>
            <a:pPr marL="0" indent="0">
              <a:lnSpc>
                <a:spcPts val="2403"/>
              </a:lnSpc>
              <a:buNone/>
            </a:pPr>
            <a:r>
              <a:rPr lang="en-US" b="1" u="sng" dirty="0">
                <a:solidFill>
                  <a:srgbClr val="E0E4E6"/>
                </a:solidFill>
                <a:latin typeface="Arial" panose="020B0604020202020204" pitchFamily="34" charset="0"/>
                <a:ea typeface="Barlow" pitchFamily="34" charset="-122"/>
                <a:cs typeface="Arial" panose="020B0604020202020204" pitchFamily="34" charset="0"/>
              </a:rPr>
              <a:t>Característica</a:t>
            </a:r>
            <a:endParaRPr lang="en-US" b="1" u="sng" dirty="0">
              <a:latin typeface="Arial" panose="020B0604020202020204" pitchFamily="34" charset="0"/>
              <a:cs typeface="Arial" panose="020B0604020202020204" pitchFamily="34" charset="0"/>
            </a:endParaRPr>
          </a:p>
        </p:txBody>
      </p:sp>
      <p:sp>
        <p:nvSpPr>
          <p:cNvPr id="10" name="Text 5"/>
          <p:cNvSpPr/>
          <p:nvPr/>
        </p:nvSpPr>
        <p:spPr>
          <a:xfrm>
            <a:off x="3241953" y="3848281"/>
            <a:ext cx="2183130" cy="305157"/>
          </a:xfrm>
          <a:prstGeom prst="rect">
            <a:avLst/>
          </a:prstGeom>
          <a:noFill/>
          <a:ln/>
        </p:spPr>
        <p:txBody>
          <a:bodyPr wrap="none" rtlCol="0" anchor="t"/>
          <a:lstStyle/>
          <a:p>
            <a:pPr marL="0" indent="0">
              <a:lnSpc>
                <a:spcPts val="2403"/>
              </a:lnSpc>
              <a:buNone/>
            </a:pPr>
            <a:r>
              <a:rPr lang="en-US" b="1" u="sng" dirty="0">
                <a:solidFill>
                  <a:srgbClr val="E0E4E6"/>
                </a:solidFill>
                <a:latin typeface="Barlow" pitchFamily="34" charset="0"/>
                <a:ea typeface="Barlow" pitchFamily="34" charset="-122"/>
                <a:cs typeface="Barlow" pitchFamily="34" charset="-120"/>
              </a:rPr>
              <a:t>Madres Primerizas</a:t>
            </a:r>
            <a:endParaRPr lang="en-US" b="1" u="sng" dirty="0"/>
          </a:p>
        </p:txBody>
      </p:sp>
      <p:sp>
        <p:nvSpPr>
          <p:cNvPr id="11" name="Text 6"/>
          <p:cNvSpPr/>
          <p:nvPr/>
        </p:nvSpPr>
        <p:spPr>
          <a:xfrm>
            <a:off x="5753980" y="3848281"/>
            <a:ext cx="2186940" cy="305157"/>
          </a:xfrm>
          <a:prstGeom prst="rect">
            <a:avLst/>
          </a:prstGeom>
          <a:noFill/>
          <a:ln/>
        </p:spPr>
        <p:txBody>
          <a:bodyPr wrap="none" rtlCol="0" anchor="t"/>
          <a:lstStyle/>
          <a:p>
            <a:pPr marL="0" indent="0">
              <a:lnSpc>
                <a:spcPts val="2403"/>
              </a:lnSpc>
              <a:buNone/>
            </a:pPr>
            <a:r>
              <a:rPr lang="en-US" b="1" u="sng" dirty="0">
                <a:solidFill>
                  <a:srgbClr val="E0E4E6"/>
                </a:solidFill>
                <a:latin typeface="Barlow" pitchFamily="34" charset="0"/>
                <a:ea typeface="Barlow" pitchFamily="34" charset="-122"/>
                <a:cs typeface="Barlow" pitchFamily="34" charset="-120"/>
              </a:rPr>
              <a:t>Madres No Primerizas</a:t>
            </a:r>
            <a:endParaRPr lang="en-US" b="1" u="sng" dirty="0"/>
          </a:p>
        </p:txBody>
      </p:sp>
      <p:sp>
        <p:nvSpPr>
          <p:cNvPr id="12" name="Text 7"/>
          <p:cNvSpPr/>
          <p:nvPr/>
        </p:nvSpPr>
        <p:spPr>
          <a:xfrm>
            <a:off x="841177" y="4304853"/>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Edad</a:t>
            </a:r>
            <a:endParaRPr lang="en-US" dirty="0"/>
          </a:p>
        </p:txBody>
      </p:sp>
      <p:sp>
        <p:nvSpPr>
          <p:cNvPr id="13" name="Text 8"/>
          <p:cNvSpPr/>
          <p:nvPr/>
        </p:nvSpPr>
        <p:spPr>
          <a:xfrm>
            <a:off x="3480435" y="4229576"/>
            <a:ext cx="218313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17-40 años</a:t>
            </a:r>
            <a:endParaRPr lang="en-US" dirty="0"/>
          </a:p>
        </p:txBody>
      </p:sp>
      <p:sp>
        <p:nvSpPr>
          <p:cNvPr id="14" name="Text 9"/>
          <p:cNvSpPr/>
          <p:nvPr/>
        </p:nvSpPr>
        <p:spPr>
          <a:xfrm>
            <a:off x="6052423" y="4229576"/>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17-40 años</a:t>
            </a:r>
            <a:endParaRPr lang="en-US" dirty="0"/>
          </a:p>
        </p:txBody>
      </p:sp>
      <p:sp>
        <p:nvSpPr>
          <p:cNvPr id="15" name="Text 10"/>
          <p:cNvSpPr/>
          <p:nvPr/>
        </p:nvSpPr>
        <p:spPr>
          <a:xfrm>
            <a:off x="904637" y="4801672"/>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Peso</a:t>
            </a:r>
            <a:endParaRPr lang="en-US" dirty="0"/>
          </a:p>
        </p:txBody>
      </p:sp>
      <p:sp>
        <p:nvSpPr>
          <p:cNvPr id="16" name="Text 11"/>
          <p:cNvSpPr/>
          <p:nvPr/>
        </p:nvSpPr>
        <p:spPr>
          <a:xfrm>
            <a:off x="3480435" y="4801672"/>
            <a:ext cx="218313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Variable</a:t>
            </a:r>
            <a:endParaRPr lang="en-US" dirty="0"/>
          </a:p>
        </p:txBody>
      </p:sp>
      <p:sp>
        <p:nvSpPr>
          <p:cNvPr id="17" name="Text 12"/>
          <p:cNvSpPr/>
          <p:nvPr/>
        </p:nvSpPr>
        <p:spPr>
          <a:xfrm>
            <a:off x="6052423" y="4801672"/>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Variable</a:t>
            </a:r>
            <a:endParaRPr lang="en-US" dirty="0"/>
          </a:p>
        </p:txBody>
      </p:sp>
      <p:sp>
        <p:nvSpPr>
          <p:cNvPr id="18" name="Text 13"/>
          <p:cNvSpPr/>
          <p:nvPr/>
        </p:nvSpPr>
        <p:spPr>
          <a:xfrm>
            <a:off x="904637" y="5373767"/>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Altura</a:t>
            </a:r>
            <a:endParaRPr lang="en-US" dirty="0"/>
          </a:p>
        </p:txBody>
      </p:sp>
      <p:sp>
        <p:nvSpPr>
          <p:cNvPr id="19" name="Text 14"/>
          <p:cNvSpPr/>
          <p:nvPr/>
        </p:nvSpPr>
        <p:spPr>
          <a:xfrm>
            <a:off x="3480435" y="5373767"/>
            <a:ext cx="218313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Variable</a:t>
            </a:r>
            <a:endParaRPr lang="en-US" dirty="0"/>
          </a:p>
        </p:txBody>
      </p:sp>
      <p:sp>
        <p:nvSpPr>
          <p:cNvPr id="20" name="Text 15"/>
          <p:cNvSpPr/>
          <p:nvPr/>
        </p:nvSpPr>
        <p:spPr>
          <a:xfrm>
            <a:off x="6052423" y="5373767"/>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Variable</a:t>
            </a:r>
            <a:endParaRPr lang="en-US" dirty="0"/>
          </a:p>
        </p:txBody>
      </p:sp>
      <p:sp>
        <p:nvSpPr>
          <p:cNvPr id="21" name="Text 16"/>
          <p:cNvSpPr/>
          <p:nvPr/>
        </p:nvSpPr>
        <p:spPr>
          <a:xfrm>
            <a:off x="904637" y="5945862"/>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Presión Arterial</a:t>
            </a:r>
            <a:endParaRPr lang="en-US" dirty="0"/>
          </a:p>
        </p:txBody>
      </p:sp>
      <p:sp>
        <p:nvSpPr>
          <p:cNvPr id="22" name="Text 17"/>
          <p:cNvSpPr/>
          <p:nvPr/>
        </p:nvSpPr>
        <p:spPr>
          <a:xfrm>
            <a:off x="3480435" y="5945862"/>
            <a:ext cx="218313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Normal</a:t>
            </a:r>
            <a:endParaRPr lang="en-US" dirty="0"/>
          </a:p>
        </p:txBody>
      </p:sp>
      <p:sp>
        <p:nvSpPr>
          <p:cNvPr id="23" name="Text 18"/>
          <p:cNvSpPr/>
          <p:nvPr/>
        </p:nvSpPr>
        <p:spPr>
          <a:xfrm>
            <a:off x="6052423" y="5945862"/>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Normal</a:t>
            </a:r>
            <a:endParaRPr lang="en-US" dirty="0"/>
          </a:p>
        </p:txBody>
      </p:sp>
      <p:sp>
        <p:nvSpPr>
          <p:cNvPr id="24" name="Text 19"/>
          <p:cNvSpPr/>
          <p:nvPr/>
        </p:nvSpPr>
        <p:spPr>
          <a:xfrm>
            <a:off x="841177" y="6554200"/>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Antecedentes Médicos</a:t>
            </a:r>
            <a:endParaRPr lang="en-US" dirty="0"/>
          </a:p>
        </p:txBody>
      </p:sp>
      <p:sp>
        <p:nvSpPr>
          <p:cNvPr id="25" name="Text 20"/>
          <p:cNvSpPr/>
          <p:nvPr/>
        </p:nvSpPr>
        <p:spPr>
          <a:xfrm>
            <a:off x="3480435" y="6517958"/>
            <a:ext cx="218313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Sin antecedentes</a:t>
            </a:r>
            <a:endParaRPr lang="en-US" dirty="0"/>
          </a:p>
        </p:txBody>
      </p:sp>
      <p:sp>
        <p:nvSpPr>
          <p:cNvPr id="26" name="Text 21"/>
          <p:cNvSpPr/>
          <p:nvPr/>
        </p:nvSpPr>
        <p:spPr>
          <a:xfrm>
            <a:off x="5529858" y="6542160"/>
            <a:ext cx="2186940" cy="305157"/>
          </a:xfrm>
          <a:prstGeom prst="rect">
            <a:avLst/>
          </a:prstGeom>
          <a:noFill/>
          <a:ln/>
        </p:spPr>
        <p:txBody>
          <a:bodyPr wrap="none" rtlCol="0" anchor="t"/>
          <a:lstStyle/>
          <a:p>
            <a:pPr marL="0" indent="0">
              <a:lnSpc>
                <a:spcPts val="2403"/>
              </a:lnSpc>
              <a:buNone/>
            </a:pPr>
            <a:r>
              <a:rPr lang="en-US" dirty="0">
                <a:solidFill>
                  <a:srgbClr val="E0E4E6"/>
                </a:solidFill>
                <a:latin typeface="Barlow" pitchFamily="34" charset="0"/>
                <a:ea typeface="Barlow" pitchFamily="34" charset="-122"/>
                <a:cs typeface="Barlow" pitchFamily="34" charset="-120"/>
              </a:rPr>
              <a:t>Posibles antecedentes</a:t>
            </a:r>
            <a:endParaRPr lang="en-US" dirty="0"/>
          </a:p>
        </p:txBody>
      </p:sp>
      <p:sp>
        <p:nvSpPr>
          <p:cNvPr id="28" name="CuadroTexto 27">
            <a:extLst>
              <a:ext uri="{FF2B5EF4-FFF2-40B4-BE49-F238E27FC236}">
                <a16:creationId xmlns:a16="http://schemas.microsoft.com/office/drawing/2014/main" id="{E39FEB72-F438-9776-8CC7-5348DE15A5EF}"/>
              </a:ext>
            </a:extLst>
          </p:cNvPr>
          <p:cNvSpPr txBox="1"/>
          <p:nvPr/>
        </p:nvSpPr>
        <p:spPr>
          <a:xfrm>
            <a:off x="12471678" y="7568902"/>
            <a:ext cx="1920240" cy="646331"/>
          </a:xfrm>
          <a:prstGeom prst="rect">
            <a:avLst/>
          </a:prstGeom>
          <a:noFill/>
        </p:spPr>
        <p:txBody>
          <a:bodyPr wrap="square" rtlCol="0">
            <a:spAutoFit/>
          </a:bodyPr>
          <a:lstStyle/>
          <a:p>
            <a:pPr algn="r"/>
            <a:r>
              <a:rPr lang="es-ES" sz="3600" dirty="0">
                <a:solidFill>
                  <a:srgbClr val="FF0000"/>
                </a:solidFill>
                <a:latin typeface="Arial Black" panose="020B0A04020102020204" pitchFamily="34" charset="0"/>
              </a:rPr>
              <a:t>4</a:t>
            </a:r>
            <a:endParaRPr lang="es-US" sz="3600" dirty="0">
              <a:solidFill>
                <a:srgbClr val="FF0000"/>
              </a:solidFill>
              <a:latin typeface="Arial Black" panose="020B0A040201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4961"/>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s-US" dirty="0"/>
          </a:p>
        </p:txBody>
      </p:sp>
      <p:pic>
        <p:nvPicPr>
          <p:cNvPr id="4" name="Image 1" descr="preencoded.png"/>
          <p:cNvPicPr>
            <a:picLocks noChangeAspect="1"/>
          </p:cNvPicPr>
          <p:nvPr/>
        </p:nvPicPr>
        <p:blipFill>
          <a:blip r:embed="rId4"/>
          <a:stretch>
            <a:fillRect/>
          </a:stretch>
        </p:blipFill>
        <p:spPr>
          <a:xfrm>
            <a:off x="-1" y="-107945"/>
            <a:ext cx="14630400" cy="2301716"/>
          </a:xfrm>
          <a:prstGeom prst="rect">
            <a:avLst/>
          </a:prstGeom>
        </p:spPr>
      </p:pic>
      <p:sp>
        <p:nvSpPr>
          <p:cNvPr id="5" name="Text 1"/>
          <p:cNvSpPr/>
          <p:nvPr/>
        </p:nvSpPr>
        <p:spPr>
          <a:xfrm>
            <a:off x="4846155" y="2468265"/>
            <a:ext cx="5210413" cy="511493"/>
          </a:xfrm>
          <a:prstGeom prst="rect">
            <a:avLst/>
          </a:prstGeom>
          <a:noFill/>
          <a:ln/>
        </p:spPr>
        <p:txBody>
          <a:bodyPr wrap="none" rtlCol="0" anchor="t"/>
          <a:lstStyle/>
          <a:p>
            <a:pPr marL="0" indent="0">
              <a:lnSpc>
                <a:spcPts val="4028"/>
              </a:lnSpc>
              <a:buNone/>
            </a:pPr>
            <a:r>
              <a:rPr lang="en-US" sz="4000" b="1" dirty="0">
                <a:solidFill>
                  <a:srgbClr val="29DDDA"/>
                </a:solidFill>
                <a:latin typeface="Arial Black" panose="020B0A04020102020204" pitchFamily="34" charset="0"/>
                <a:ea typeface="Spline Sans" pitchFamily="34" charset="-122"/>
                <a:cs typeface="Spline Sans" pitchFamily="34" charset="-120"/>
              </a:rPr>
              <a:t>Sistema Experto</a:t>
            </a:r>
            <a:endParaRPr lang="en-US" sz="4000" dirty="0">
              <a:solidFill>
                <a:srgbClr val="29DDDA"/>
              </a:solidFill>
              <a:latin typeface="Arial Black" panose="020B0A04020102020204" pitchFamily="34" charset="0"/>
            </a:endParaRPr>
          </a:p>
        </p:txBody>
      </p:sp>
      <p:sp>
        <p:nvSpPr>
          <p:cNvPr id="6" name="Text 2"/>
          <p:cNvSpPr/>
          <p:nvPr/>
        </p:nvSpPr>
        <p:spPr>
          <a:xfrm>
            <a:off x="3028712" y="3052286"/>
            <a:ext cx="8941118" cy="884039"/>
          </a:xfrm>
          <a:prstGeom prst="rect">
            <a:avLst/>
          </a:prstGeom>
          <a:noFill/>
          <a:ln/>
        </p:spPr>
        <p:txBody>
          <a:bodyPr wrap="square" rtlCol="0" anchor="t"/>
          <a:lstStyle/>
          <a:p>
            <a:pPr marL="0" indent="0">
              <a:lnSpc>
                <a:spcPts val="2320"/>
              </a:lnSpc>
              <a:buNone/>
            </a:pPr>
            <a:r>
              <a:rPr lang="en-US" dirty="0">
                <a:solidFill>
                  <a:srgbClr val="E0E4E6"/>
                </a:solidFill>
                <a:latin typeface="Arial Black" panose="020B0A04020102020204" pitchFamily="34" charset="0"/>
                <a:ea typeface="Barlow" pitchFamily="34" charset="-122"/>
                <a:cs typeface="Barlow" pitchFamily="34" charset="-120"/>
              </a:rPr>
              <a:t>Se implementará un sistema experto que utilice las características de la madre como entradas y determine a qué grupo pertenece (madre primeriza o no primeriza). Una vez determinado el grupo, se utilizará el modelo de regresión lineal correspondiente para predecir la fecha de parto aproximada.</a:t>
            </a:r>
            <a:endParaRPr lang="en-US" dirty="0">
              <a:latin typeface="Arial Black" panose="020B0A04020102020204" pitchFamily="34" charset="0"/>
            </a:endParaRPr>
          </a:p>
        </p:txBody>
      </p:sp>
      <p:pic>
        <p:nvPicPr>
          <p:cNvPr id="7" name="Image 2" descr="preencoded.png"/>
          <p:cNvPicPr>
            <a:picLocks noChangeAspect="1"/>
          </p:cNvPicPr>
          <p:nvPr/>
        </p:nvPicPr>
        <p:blipFill>
          <a:blip r:embed="rId5"/>
          <a:stretch>
            <a:fillRect/>
          </a:stretch>
        </p:blipFill>
        <p:spPr>
          <a:xfrm>
            <a:off x="2844641" y="4686895"/>
            <a:ext cx="2980373" cy="736521"/>
          </a:xfrm>
          <a:prstGeom prst="rect">
            <a:avLst/>
          </a:prstGeom>
        </p:spPr>
      </p:pic>
      <p:sp>
        <p:nvSpPr>
          <p:cNvPr id="8" name="Text 3"/>
          <p:cNvSpPr/>
          <p:nvPr/>
        </p:nvSpPr>
        <p:spPr>
          <a:xfrm>
            <a:off x="3028711" y="5571708"/>
            <a:ext cx="2045970" cy="255627"/>
          </a:xfrm>
          <a:prstGeom prst="rect">
            <a:avLst/>
          </a:prstGeom>
          <a:noFill/>
          <a:ln/>
        </p:spPr>
        <p:txBody>
          <a:bodyPr wrap="none" rtlCol="0" anchor="t"/>
          <a:lstStyle/>
          <a:p>
            <a:pPr marL="0" indent="0" algn="l">
              <a:lnSpc>
                <a:spcPts val="2014"/>
              </a:lnSpc>
              <a:buNone/>
            </a:pPr>
            <a:r>
              <a:rPr lang="en-US" sz="2000" b="1" dirty="0">
                <a:solidFill>
                  <a:srgbClr val="16FFBB"/>
                </a:solidFill>
                <a:latin typeface="Spline Sans" pitchFamily="34" charset="0"/>
                <a:ea typeface="Spline Sans" pitchFamily="34" charset="-122"/>
                <a:cs typeface="Spline Sans" pitchFamily="34" charset="-120"/>
              </a:rPr>
              <a:t>Entrada de Datos</a:t>
            </a:r>
            <a:endParaRPr lang="en-US" sz="2000" dirty="0"/>
          </a:p>
        </p:txBody>
      </p:sp>
      <p:sp>
        <p:nvSpPr>
          <p:cNvPr id="9" name="Text 4"/>
          <p:cNvSpPr/>
          <p:nvPr/>
        </p:nvSpPr>
        <p:spPr>
          <a:xfrm>
            <a:off x="3056608" y="5887849"/>
            <a:ext cx="2612231" cy="1473398"/>
          </a:xfrm>
          <a:prstGeom prst="rect">
            <a:avLst/>
          </a:prstGeom>
          <a:noFill/>
          <a:ln/>
        </p:spPr>
        <p:txBody>
          <a:bodyPr wrap="square" rtlCol="0" anchor="t"/>
          <a:lstStyle/>
          <a:p>
            <a:pPr marL="0" indent="0" algn="l">
              <a:lnSpc>
                <a:spcPts val="2320"/>
              </a:lnSpc>
              <a:buNone/>
            </a:pPr>
            <a:r>
              <a:rPr lang="en-US" dirty="0">
                <a:solidFill>
                  <a:srgbClr val="E0E4E6"/>
                </a:solidFill>
                <a:latin typeface="Arial" panose="020B0604020202020204" pitchFamily="34" charset="0"/>
                <a:ea typeface="Barlow" pitchFamily="34" charset="-122"/>
                <a:cs typeface="Arial" panose="020B0604020202020204" pitchFamily="34" charset="0"/>
              </a:rPr>
              <a:t>El sistema experto recibirá información sobre la madre, incluyendo su edad, peso, altura, presión arterial y antecedentes médicos</a:t>
            </a:r>
            <a:r>
              <a:rPr lang="en-US" sz="1450" dirty="0">
                <a:solidFill>
                  <a:srgbClr val="E0E4E6"/>
                </a:solidFill>
                <a:latin typeface="Barlow" pitchFamily="34" charset="0"/>
                <a:ea typeface="Barlow" pitchFamily="34" charset="-122"/>
                <a:cs typeface="Barlow" pitchFamily="34" charset="-120"/>
              </a:rPr>
              <a:t>.</a:t>
            </a:r>
            <a:endParaRPr lang="en-US" sz="1450" dirty="0"/>
          </a:p>
        </p:txBody>
      </p:sp>
      <p:pic>
        <p:nvPicPr>
          <p:cNvPr id="10" name="Image 3" descr="preencoded.png"/>
          <p:cNvPicPr>
            <a:picLocks noChangeAspect="1"/>
          </p:cNvPicPr>
          <p:nvPr/>
        </p:nvPicPr>
        <p:blipFill>
          <a:blip r:embed="rId6"/>
          <a:stretch>
            <a:fillRect/>
          </a:stretch>
        </p:blipFill>
        <p:spPr>
          <a:xfrm>
            <a:off x="5825014" y="4686895"/>
            <a:ext cx="2980373" cy="736521"/>
          </a:xfrm>
          <a:prstGeom prst="rect">
            <a:avLst/>
          </a:prstGeom>
        </p:spPr>
      </p:pic>
      <p:sp>
        <p:nvSpPr>
          <p:cNvPr id="11" name="Text 5"/>
          <p:cNvSpPr/>
          <p:nvPr/>
        </p:nvSpPr>
        <p:spPr>
          <a:xfrm>
            <a:off x="6009084" y="5699522"/>
            <a:ext cx="2045970" cy="255627"/>
          </a:xfrm>
          <a:prstGeom prst="rect">
            <a:avLst/>
          </a:prstGeom>
          <a:noFill/>
          <a:ln/>
        </p:spPr>
        <p:txBody>
          <a:bodyPr wrap="none" rtlCol="0" anchor="t"/>
          <a:lstStyle/>
          <a:p>
            <a:pPr marL="0" indent="0" algn="l">
              <a:lnSpc>
                <a:spcPts val="2014"/>
              </a:lnSpc>
              <a:buNone/>
            </a:pPr>
            <a:r>
              <a:rPr lang="en-US" b="1" dirty="0">
                <a:solidFill>
                  <a:srgbClr val="29DDDA"/>
                </a:solidFill>
                <a:latin typeface="Arial" panose="020B0604020202020204" pitchFamily="34" charset="0"/>
                <a:ea typeface="Spline Sans" pitchFamily="34" charset="-122"/>
                <a:cs typeface="Arial" panose="020B0604020202020204" pitchFamily="34" charset="0"/>
              </a:rPr>
              <a:t>Clasificación</a:t>
            </a:r>
            <a:endParaRPr lang="en-US" dirty="0">
              <a:latin typeface="Arial" panose="020B0604020202020204" pitchFamily="34" charset="0"/>
              <a:cs typeface="Arial" panose="020B0604020202020204" pitchFamily="34" charset="0"/>
            </a:endParaRPr>
          </a:p>
        </p:txBody>
      </p:sp>
      <p:sp>
        <p:nvSpPr>
          <p:cNvPr id="12" name="Text 6"/>
          <p:cNvSpPr/>
          <p:nvPr/>
        </p:nvSpPr>
        <p:spPr>
          <a:xfrm>
            <a:off x="6009084" y="6065520"/>
            <a:ext cx="2612231" cy="1178719"/>
          </a:xfrm>
          <a:prstGeom prst="rect">
            <a:avLst/>
          </a:prstGeom>
          <a:noFill/>
          <a:ln/>
        </p:spPr>
        <p:txBody>
          <a:bodyPr wrap="square" rtlCol="0" anchor="t"/>
          <a:lstStyle/>
          <a:p>
            <a:pPr marL="0" indent="0" algn="l">
              <a:lnSpc>
                <a:spcPts val="2320"/>
              </a:lnSpc>
              <a:buNone/>
            </a:pPr>
            <a:r>
              <a:rPr lang="en-US" dirty="0">
                <a:solidFill>
                  <a:srgbClr val="E0E4E6"/>
                </a:solidFill>
                <a:latin typeface="Arial" panose="020B0604020202020204" pitchFamily="34" charset="0"/>
                <a:ea typeface="Barlow" pitchFamily="34" charset="-122"/>
                <a:cs typeface="Arial" panose="020B0604020202020204" pitchFamily="34" charset="0"/>
              </a:rPr>
              <a:t>El sistema experto clasificará a la madre como primeriza o no primeriza en función de sus características.</a:t>
            </a:r>
            <a:endParaRPr lang="en-US" dirty="0">
              <a:latin typeface="Arial" panose="020B0604020202020204" pitchFamily="34" charset="0"/>
              <a:cs typeface="Arial" panose="020B0604020202020204" pitchFamily="34" charset="0"/>
            </a:endParaRPr>
          </a:p>
        </p:txBody>
      </p:sp>
      <p:pic>
        <p:nvPicPr>
          <p:cNvPr id="13" name="Image 4" descr="preencoded.png"/>
          <p:cNvPicPr>
            <a:picLocks noChangeAspect="1"/>
          </p:cNvPicPr>
          <p:nvPr/>
        </p:nvPicPr>
        <p:blipFill>
          <a:blip r:embed="rId7"/>
          <a:stretch>
            <a:fillRect/>
          </a:stretch>
        </p:blipFill>
        <p:spPr>
          <a:xfrm>
            <a:off x="8805386" y="4686895"/>
            <a:ext cx="2980373" cy="736521"/>
          </a:xfrm>
          <a:prstGeom prst="rect">
            <a:avLst/>
          </a:prstGeom>
        </p:spPr>
      </p:pic>
      <p:sp>
        <p:nvSpPr>
          <p:cNvPr id="14" name="Text 7"/>
          <p:cNvSpPr/>
          <p:nvPr/>
        </p:nvSpPr>
        <p:spPr>
          <a:xfrm>
            <a:off x="8989457" y="5699522"/>
            <a:ext cx="2045970" cy="255627"/>
          </a:xfrm>
          <a:prstGeom prst="rect">
            <a:avLst/>
          </a:prstGeom>
          <a:noFill/>
          <a:ln/>
        </p:spPr>
        <p:txBody>
          <a:bodyPr wrap="none" rtlCol="0" anchor="t"/>
          <a:lstStyle/>
          <a:p>
            <a:pPr marL="0" indent="0" algn="l">
              <a:lnSpc>
                <a:spcPts val="2014"/>
              </a:lnSpc>
              <a:buNone/>
            </a:pPr>
            <a:r>
              <a:rPr lang="en-US" b="1" dirty="0">
                <a:solidFill>
                  <a:srgbClr val="37A7E7"/>
                </a:solidFill>
                <a:latin typeface="Arial" panose="020B0604020202020204" pitchFamily="34" charset="0"/>
                <a:ea typeface="Spline Sans" pitchFamily="34" charset="-122"/>
                <a:cs typeface="Arial" panose="020B0604020202020204" pitchFamily="34" charset="0"/>
              </a:rPr>
              <a:t>Predicción</a:t>
            </a:r>
            <a:endParaRPr lang="en-US" dirty="0">
              <a:latin typeface="Arial" panose="020B0604020202020204" pitchFamily="34" charset="0"/>
              <a:cs typeface="Arial" panose="020B0604020202020204" pitchFamily="34" charset="0"/>
            </a:endParaRPr>
          </a:p>
        </p:txBody>
      </p:sp>
      <p:sp>
        <p:nvSpPr>
          <p:cNvPr id="15" name="Text 8"/>
          <p:cNvSpPr/>
          <p:nvPr/>
        </p:nvSpPr>
        <p:spPr>
          <a:xfrm>
            <a:off x="8989457" y="6065520"/>
            <a:ext cx="2612231" cy="1178719"/>
          </a:xfrm>
          <a:prstGeom prst="rect">
            <a:avLst/>
          </a:prstGeom>
          <a:noFill/>
          <a:ln/>
        </p:spPr>
        <p:txBody>
          <a:bodyPr wrap="square" rtlCol="0" anchor="t"/>
          <a:lstStyle/>
          <a:p>
            <a:pPr marL="0" indent="0" algn="l">
              <a:lnSpc>
                <a:spcPts val="2320"/>
              </a:lnSpc>
              <a:buNone/>
            </a:pPr>
            <a:r>
              <a:rPr lang="en-US" dirty="0">
                <a:solidFill>
                  <a:srgbClr val="E0E4E6"/>
                </a:solidFill>
                <a:latin typeface="Arial" panose="020B0604020202020204" pitchFamily="34" charset="0"/>
                <a:ea typeface="Barlow" pitchFamily="34" charset="-122"/>
                <a:cs typeface="Arial" panose="020B0604020202020204" pitchFamily="34" charset="0"/>
              </a:rPr>
              <a:t>El modelo de regresión lineal correspondiente al grupo de la madre se utilizará para predecir la fecha de parto aproximada.</a:t>
            </a:r>
            <a:endParaRPr lang="en-US" dirty="0">
              <a:latin typeface="Arial" panose="020B0604020202020204" pitchFamily="34" charset="0"/>
              <a:cs typeface="Arial" panose="020B0604020202020204" pitchFamily="34" charset="0"/>
            </a:endParaRPr>
          </a:p>
        </p:txBody>
      </p:sp>
      <p:pic>
        <p:nvPicPr>
          <p:cNvPr id="17" name="Picture 6307">
            <a:extLst>
              <a:ext uri="{FF2B5EF4-FFF2-40B4-BE49-F238E27FC236}">
                <a16:creationId xmlns:a16="http://schemas.microsoft.com/office/drawing/2014/main" id="{FEFAAA22-5C21-B608-E692-FEA60F80F406}"/>
              </a:ext>
            </a:extLst>
          </p:cNvPr>
          <p:cNvPicPr/>
          <p:nvPr/>
        </p:nvPicPr>
        <p:blipFill>
          <a:blip r:embed="rId8"/>
          <a:stretch>
            <a:fillRect/>
          </a:stretch>
        </p:blipFill>
        <p:spPr>
          <a:xfrm>
            <a:off x="76236" y="2193771"/>
            <a:ext cx="2612230" cy="5882164"/>
          </a:xfrm>
          <a:prstGeom prst="rect">
            <a:avLst/>
          </a:prstGeom>
        </p:spPr>
      </p:pic>
      <p:sp>
        <p:nvSpPr>
          <p:cNvPr id="18" name="CuadroTexto 17">
            <a:extLst>
              <a:ext uri="{FF2B5EF4-FFF2-40B4-BE49-F238E27FC236}">
                <a16:creationId xmlns:a16="http://schemas.microsoft.com/office/drawing/2014/main" id="{EEB0A39E-E179-F62A-6A59-11CE7B3E6DD3}"/>
              </a:ext>
            </a:extLst>
          </p:cNvPr>
          <p:cNvSpPr txBox="1"/>
          <p:nvPr/>
        </p:nvSpPr>
        <p:spPr>
          <a:xfrm>
            <a:off x="12471678" y="7568902"/>
            <a:ext cx="1920240" cy="1200329"/>
          </a:xfrm>
          <a:prstGeom prst="rect">
            <a:avLst/>
          </a:prstGeom>
          <a:noFill/>
        </p:spPr>
        <p:txBody>
          <a:bodyPr wrap="square" rtlCol="0">
            <a:spAutoFit/>
          </a:bodyPr>
          <a:lstStyle/>
          <a:p>
            <a:pPr algn="r"/>
            <a:r>
              <a:rPr lang="es-ES" sz="3600" dirty="0">
                <a:solidFill>
                  <a:srgbClr val="FF0000"/>
                </a:solidFill>
                <a:latin typeface="Arial Black" panose="020B0A04020102020204" pitchFamily="34" charset="0"/>
              </a:rPr>
              <a:t>5</a:t>
            </a:r>
          </a:p>
          <a:p>
            <a:pPr algn="r"/>
            <a:endParaRPr lang="es-US" sz="3600" dirty="0">
              <a:solidFill>
                <a:srgbClr val="FF0000"/>
              </a:solidFill>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6091238" y="423744"/>
            <a:ext cx="3840480" cy="480060"/>
          </a:xfrm>
          <a:prstGeom prst="rect">
            <a:avLst/>
          </a:prstGeom>
          <a:noFill/>
          <a:ln/>
        </p:spPr>
        <p:txBody>
          <a:bodyPr wrap="none" rtlCol="0" anchor="t"/>
          <a:lstStyle/>
          <a:p>
            <a:pPr marL="0" indent="0">
              <a:lnSpc>
                <a:spcPts val="3780"/>
              </a:lnSpc>
              <a:buNone/>
            </a:pPr>
            <a:r>
              <a:rPr lang="en-US" sz="3600" b="1" dirty="0">
                <a:latin typeface="Arial" panose="020B0604020202020204" pitchFamily="34" charset="0"/>
                <a:ea typeface="Spline Sans" pitchFamily="34" charset="-122"/>
                <a:cs typeface="Arial" panose="020B0604020202020204" pitchFamily="34" charset="0"/>
              </a:rPr>
              <a:t>Beneficios de la IA</a:t>
            </a:r>
            <a:endParaRPr lang="en-US" sz="3600" dirty="0">
              <a:latin typeface="Arial" panose="020B0604020202020204" pitchFamily="34" charset="0"/>
              <a:cs typeface="Arial" panose="020B0604020202020204" pitchFamily="34" charset="0"/>
            </a:endParaRPr>
          </a:p>
        </p:txBody>
      </p:sp>
      <p:sp>
        <p:nvSpPr>
          <p:cNvPr id="7" name="Text 2"/>
          <p:cNvSpPr/>
          <p:nvPr/>
        </p:nvSpPr>
        <p:spPr>
          <a:xfrm>
            <a:off x="5964555" y="1240809"/>
            <a:ext cx="7934325" cy="829747"/>
          </a:xfrm>
          <a:prstGeom prst="rect">
            <a:avLst/>
          </a:prstGeom>
          <a:noFill/>
          <a:ln/>
        </p:spPr>
        <p:txBody>
          <a:bodyPr wrap="square" rtlCol="0" anchor="t"/>
          <a:lstStyle/>
          <a:p>
            <a:pPr marL="0" indent="0">
              <a:lnSpc>
                <a:spcPts val="2177"/>
              </a:lnSpc>
              <a:buNone/>
            </a:pPr>
            <a:endParaRPr lang="en-US" sz="2000" dirty="0">
              <a:solidFill>
                <a:schemeClr val="bg1"/>
              </a:solidFill>
              <a:latin typeface="Arial" panose="020B0604020202020204" pitchFamily="34" charset="0"/>
              <a:cs typeface="Arial" panose="020B0604020202020204" pitchFamily="34" charset="0"/>
            </a:endParaRPr>
          </a:p>
        </p:txBody>
      </p:sp>
      <p:sp>
        <p:nvSpPr>
          <p:cNvPr id="8" name="Shape 3"/>
          <p:cNvSpPr/>
          <p:nvPr/>
        </p:nvSpPr>
        <p:spPr>
          <a:xfrm>
            <a:off x="6091238" y="3025973"/>
            <a:ext cx="388739" cy="388739"/>
          </a:xfrm>
          <a:prstGeom prst="roundRect">
            <a:avLst>
              <a:gd name="adj" fmla="val 80023"/>
            </a:avLst>
          </a:prstGeom>
          <a:solidFill>
            <a:srgbClr val="0A081B"/>
          </a:solidFill>
          <a:ln w="15240">
            <a:solidFill>
              <a:srgbClr val="E0E4E6"/>
            </a:solidFill>
            <a:prstDash val="solid"/>
          </a:ln>
        </p:spPr>
      </p:sp>
      <p:sp>
        <p:nvSpPr>
          <p:cNvPr id="9" name="Text 4"/>
          <p:cNvSpPr/>
          <p:nvPr/>
        </p:nvSpPr>
        <p:spPr>
          <a:xfrm>
            <a:off x="6235779" y="3105150"/>
            <a:ext cx="99655" cy="230386"/>
          </a:xfrm>
          <a:prstGeom prst="rect">
            <a:avLst/>
          </a:prstGeom>
          <a:noFill/>
          <a:ln/>
        </p:spPr>
        <p:txBody>
          <a:bodyPr wrap="none" rtlCol="0" anchor="t"/>
          <a:lstStyle/>
          <a:p>
            <a:pPr marL="0" indent="0" algn="ctr">
              <a:lnSpc>
                <a:spcPts val="1814"/>
              </a:lnSpc>
              <a:buNone/>
            </a:pPr>
            <a:r>
              <a:rPr lang="en-US" sz="1814" b="1" dirty="0">
                <a:solidFill>
                  <a:srgbClr val="16FFBB"/>
                </a:solidFill>
                <a:latin typeface="Spline Sans" pitchFamily="34" charset="0"/>
                <a:ea typeface="Spline Sans" pitchFamily="34" charset="-122"/>
                <a:cs typeface="Spline Sans" pitchFamily="34" charset="-120"/>
              </a:rPr>
              <a:t>1</a:t>
            </a:r>
            <a:endParaRPr lang="en-US" sz="1814" dirty="0"/>
          </a:p>
        </p:txBody>
      </p:sp>
      <p:sp>
        <p:nvSpPr>
          <p:cNvPr id="10" name="Text 5"/>
          <p:cNvSpPr/>
          <p:nvPr/>
        </p:nvSpPr>
        <p:spPr>
          <a:xfrm>
            <a:off x="6652736" y="2952539"/>
            <a:ext cx="2139672" cy="240030"/>
          </a:xfrm>
          <a:prstGeom prst="rect">
            <a:avLst/>
          </a:prstGeom>
          <a:noFill/>
          <a:ln/>
        </p:spPr>
        <p:txBody>
          <a:bodyPr wrap="none" rtlCol="0" anchor="t"/>
          <a:lstStyle/>
          <a:p>
            <a:pPr marL="0" indent="0">
              <a:lnSpc>
                <a:spcPts val="1890"/>
              </a:lnSpc>
              <a:buNone/>
            </a:pPr>
            <a:r>
              <a:rPr lang="en-US" b="1" dirty="0">
                <a:solidFill>
                  <a:srgbClr val="16FFBB"/>
                </a:solidFill>
                <a:latin typeface="Arial" panose="020B0604020202020204" pitchFamily="34" charset="0"/>
                <a:ea typeface="Spline Sans" pitchFamily="34" charset="-122"/>
                <a:cs typeface="Arial" panose="020B0604020202020204" pitchFamily="34" charset="0"/>
              </a:rPr>
              <a:t>Atención Personalizada</a:t>
            </a:r>
            <a:endParaRPr lang="en-US" dirty="0">
              <a:latin typeface="Arial" panose="020B0604020202020204" pitchFamily="34" charset="0"/>
              <a:cs typeface="Arial" panose="020B0604020202020204" pitchFamily="34" charset="0"/>
            </a:endParaRPr>
          </a:p>
        </p:txBody>
      </p:sp>
      <p:sp>
        <p:nvSpPr>
          <p:cNvPr id="11" name="Text 6"/>
          <p:cNvSpPr/>
          <p:nvPr/>
        </p:nvSpPr>
        <p:spPr>
          <a:xfrm>
            <a:off x="6624518" y="3266956"/>
            <a:ext cx="6377464" cy="722828"/>
          </a:xfrm>
          <a:prstGeom prst="rect">
            <a:avLst/>
          </a:prstGeom>
          <a:noFill/>
          <a:ln/>
        </p:spPr>
        <p:txBody>
          <a:bodyPr wrap="none" rtlCol="0" anchor="t"/>
          <a:lstStyle/>
          <a:p>
            <a:pPr marL="0" indent="0">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La IA puede adaptar el seguimiento y los cuidados a las</a:t>
            </a:r>
          </a:p>
          <a:p>
            <a:pPr marL="0" indent="0">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 necesidades individuales de cada paciente.</a:t>
            </a:r>
            <a:endParaRPr lang="en-US" dirty="0">
              <a:latin typeface="Arial" panose="020B0604020202020204" pitchFamily="34" charset="0"/>
              <a:cs typeface="Arial" panose="020B0604020202020204" pitchFamily="34" charset="0"/>
            </a:endParaRPr>
          </a:p>
        </p:txBody>
      </p:sp>
      <p:sp>
        <p:nvSpPr>
          <p:cNvPr id="12" name="Shape 7"/>
          <p:cNvSpPr/>
          <p:nvPr/>
        </p:nvSpPr>
        <p:spPr>
          <a:xfrm>
            <a:off x="6091238" y="4013240"/>
            <a:ext cx="388739" cy="388739"/>
          </a:xfrm>
          <a:prstGeom prst="roundRect">
            <a:avLst>
              <a:gd name="adj" fmla="val 80023"/>
            </a:avLst>
          </a:prstGeom>
          <a:solidFill>
            <a:srgbClr val="0A081B"/>
          </a:solidFill>
          <a:ln w="15240">
            <a:solidFill>
              <a:srgbClr val="E0E4E6"/>
            </a:solidFill>
            <a:prstDash val="solid"/>
          </a:ln>
        </p:spPr>
      </p:sp>
      <p:sp>
        <p:nvSpPr>
          <p:cNvPr id="13" name="Text 8"/>
          <p:cNvSpPr/>
          <p:nvPr/>
        </p:nvSpPr>
        <p:spPr>
          <a:xfrm>
            <a:off x="6221492" y="4092416"/>
            <a:ext cx="128111" cy="230386"/>
          </a:xfrm>
          <a:prstGeom prst="rect">
            <a:avLst/>
          </a:prstGeom>
          <a:noFill/>
          <a:ln/>
        </p:spPr>
        <p:txBody>
          <a:bodyPr wrap="none" rtlCol="0" anchor="t"/>
          <a:lstStyle/>
          <a:p>
            <a:pPr marL="0" indent="0" algn="ctr">
              <a:lnSpc>
                <a:spcPts val="1814"/>
              </a:lnSpc>
              <a:buNone/>
            </a:pPr>
            <a:r>
              <a:rPr lang="en-US" sz="1814" b="1" dirty="0">
                <a:solidFill>
                  <a:srgbClr val="29DDDA"/>
                </a:solidFill>
                <a:latin typeface="Spline Sans" pitchFamily="34" charset="0"/>
                <a:ea typeface="Spline Sans" pitchFamily="34" charset="-122"/>
                <a:cs typeface="Spline Sans" pitchFamily="34" charset="-120"/>
              </a:rPr>
              <a:t>2</a:t>
            </a:r>
            <a:endParaRPr lang="en-US" sz="1814" dirty="0"/>
          </a:p>
        </p:txBody>
      </p:sp>
      <p:sp>
        <p:nvSpPr>
          <p:cNvPr id="14" name="Text 9"/>
          <p:cNvSpPr/>
          <p:nvPr/>
        </p:nvSpPr>
        <p:spPr>
          <a:xfrm>
            <a:off x="6652736" y="4013240"/>
            <a:ext cx="2033826" cy="240030"/>
          </a:xfrm>
          <a:prstGeom prst="rect">
            <a:avLst/>
          </a:prstGeom>
          <a:noFill/>
          <a:ln/>
        </p:spPr>
        <p:txBody>
          <a:bodyPr wrap="none" rtlCol="0" anchor="t"/>
          <a:lstStyle/>
          <a:p>
            <a:pPr marL="0" indent="0">
              <a:lnSpc>
                <a:spcPts val="1890"/>
              </a:lnSpc>
              <a:buNone/>
            </a:pPr>
            <a:r>
              <a:rPr lang="en-US" b="1" dirty="0">
                <a:solidFill>
                  <a:srgbClr val="29DDDA"/>
                </a:solidFill>
                <a:latin typeface="Arial" panose="020B0604020202020204" pitchFamily="34" charset="0"/>
                <a:ea typeface="Spline Sans" pitchFamily="34" charset="-122"/>
                <a:cs typeface="Arial" panose="020B0604020202020204" pitchFamily="34" charset="0"/>
              </a:rPr>
              <a:t>Prevención de Riesgos</a:t>
            </a:r>
            <a:endParaRPr lang="en-US" dirty="0">
              <a:latin typeface="Arial" panose="020B0604020202020204" pitchFamily="34" charset="0"/>
              <a:cs typeface="Arial" panose="020B0604020202020204" pitchFamily="34" charset="0"/>
            </a:endParaRPr>
          </a:p>
        </p:txBody>
      </p:sp>
      <p:sp>
        <p:nvSpPr>
          <p:cNvPr id="15" name="Text 10"/>
          <p:cNvSpPr/>
          <p:nvPr/>
        </p:nvSpPr>
        <p:spPr>
          <a:xfrm>
            <a:off x="6652736" y="4356854"/>
            <a:ext cx="7372826" cy="276582"/>
          </a:xfrm>
          <a:prstGeom prst="rect">
            <a:avLst/>
          </a:prstGeom>
          <a:noFill/>
          <a:ln/>
        </p:spPr>
        <p:txBody>
          <a:bodyPr wrap="none" rtlCol="0" anchor="t"/>
          <a:lstStyle/>
          <a:p>
            <a:pPr marL="0" indent="0">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La IA puede ayudar a identificar y </a:t>
            </a:r>
            <a:r>
              <a:rPr lang="en-US" dirty="0" err="1">
                <a:solidFill>
                  <a:srgbClr val="E0E4E6"/>
                </a:solidFill>
                <a:latin typeface="Arial" panose="020B0604020202020204" pitchFamily="34" charset="0"/>
                <a:ea typeface="Barlow" pitchFamily="34" charset="-122"/>
                <a:cs typeface="Arial" panose="020B0604020202020204" pitchFamily="34" charset="0"/>
              </a:rPr>
              <a:t>prevenir</a:t>
            </a:r>
            <a:endParaRPr lang="en-US" dirty="0">
              <a:solidFill>
                <a:srgbClr val="E0E4E6"/>
              </a:solidFill>
              <a:latin typeface="Arial" panose="020B0604020202020204" pitchFamily="34" charset="0"/>
              <a:ea typeface="Barlow" pitchFamily="34" charset="-122"/>
              <a:cs typeface="Arial" panose="020B0604020202020204" pitchFamily="34" charset="0"/>
            </a:endParaRPr>
          </a:p>
          <a:p>
            <a:pPr marL="0" indent="0">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 riesgos potenciales durante el embarazo</a:t>
            </a:r>
            <a:r>
              <a:rPr lang="en-US" sz="1361" dirty="0">
                <a:solidFill>
                  <a:srgbClr val="E0E4E6"/>
                </a:solidFill>
                <a:latin typeface="Barlow" pitchFamily="34" charset="0"/>
                <a:ea typeface="Barlow" pitchFamily="34" charset="-122"/>
                <a:cs typeface="Barlow" pitchFamily="34" charset="-120"/>
              </a:rPr>
              <a:t>.</a:t>
            </a:r>
            <a:endParaRPr lang="en-US" sz="1361" dirty="0"/>
          </a:p>
        </p:txBody>
      </p:sp>
      <p:sp>
        <p:nvSpPr>
          <p:cNvPr id="16" name="Shape 11"/>
          <p:cNvSpPr/>
          <p:nvPr/>
        </p:nvSpPr>
        <p:spPr>
          <a:xfrm>
            <a:off x="6091238" y="5000506"/>
            <a:ext cx="388739" cy="388739"/>
          </a:xfrm>
          <a:prstGeom prst="roundRect">
            <a:avLst>
              <a:gd name="adj" fmla="val 80023"/>
            </a:avLst>
          </a:prstGeom>
          <a:solidFill>
            <a:srgbClr val="0A081B"/>
          </a:solidFill>
          <a:ln w="15240">
            <a:solidFill>
              <a:srgbClr val="E0E4E6"/>
            </a:solidFill>
            <a:prstDash val="solid"/>
          </a:ln>
        </p:spPr>
      </p:sp>
      <p:sp>
        <p:nvSpPr>
          <p:cNvPr id="17" name="Text 12"/>
          <p:cNvSpPr/>
          <p:nvPr/>
        </p:nvSpPr>
        <p:spPr>
          <a:xfrm>
            <a:off x="6218158" y="5079683"/>
            <a:ext cx="134898" cy="230386"/>
          </a:xfrm>
          <a:prstGeom prst="rect">
            <a:avLst/>
          </a:prstGeom>
          <a:noFill/>
          <a:ln/>
        </p:spPr>
        <p:txBody>
          <a:bodyPr wrap="none" rtlCol="0" anchor="t"/>
          <a:lstStyle/>
          <a:p>
            <a:pPr marL="0" indent="0" algn="ctr">
              <a:lnSpc>
                <a:spcPts val="1814"/>
              </a:lnSpc>
              <a:buNone/>
            </a:pPr>
            <a:r>
              <a:rPr lang="en-US" sz="1814" b="1" dirty="0">
                <a:solidFill>
                  <a:srgbClr val="37A7E7"/>
                </a:solidFill>
                <a:latin typeface="Spline Sans" pitchFamily="34" charset="0"/>
                <a:ea typeface="Spline Sans" pitchFamily="34" charset="-122"/>
                <a:cs typeface="Spline Sans" pitchFamily="34" charset="-120"/>
              </a:rPr>
              <a:t>3</a:t>
            </a:r>
            <a:endParaRPr lang="en-US" sz="1814" dirty="0"/>
          </a:p>
        </p:txBody>
      </p:sp>
      <p:sp>
        <p:nvSpPr>
          <p:cNvPr id="18" name="Text 13"/>
          <p:cNvSpPr/>
          <p:nvPr/>
        </p:nvSpPr>
        <p:spPr>
          <a:xfrm>
            <a:off x="6652736" y="5000506"/>
            <a:ext cx="2724507" cy="240030"/>
          </a:xfrm>
          <a:prstGeom prst="rect">
            <a:avLst/>
          </a:prstGeom>
          <a:noFill/>
          <a:ln/>
        </p:spPr>
        <p:txBody>
          <a:bodyPr wrap="none" rtlCol="0" anchor="t"/>
          <a:lstStyle/>
          <a:p>
            <a:pPr marL="0" indent="0">
              <a:lnSpc>
                <a:spcPts val="1890"/>
              </a:lnSpc>
              <a:buNone/>
            </a:pPr>
            <a:r>
              <a:rPr lang="en-US" sz="2000" b="1" dirty="0">
                <a:solidFill>
                  <a:srgbClr val="37A7E7"/>
                </a:solidFill>
                <a:latin typeface="Arial" panose="020B0604020202020204" pitchFamily="34" charset="0"/>
                <a:ea typeface="Spline Sans" pitchFamily="34" charset="-122"/>
                <a:cs typeface="Arial" panose="020B0604020202020204" pitchFamily="34" charset="0"/>
              </a:rPr>
              <a:t>Mejorar la Toma de Decisiones</a:t>
            </a:r>
            <a:endParaRPr lang="en-US" sz="2000" dirty="0">
              <a:latin typeface="Arial" panose="020B0604020202020204" pitchFamily="34" charset="0"/>
              <a:cs typeface="Arial" panose="020B0604020202020204" pitchFamily="34" charset="0"/>
            </a:endParaRPr>
          </a:p>
        </p:txBody>
      </p:sp>
      <p:sp>
        <p:nvSpPr>
          <p:cNvPr id="19" name="Text 14"/>
          <p:cNvSpPr/>
          <p:nvPr/>
        </p:nvSpPr>
        <p:spPr>
          <a:xfrm>
            <a:off x="6652736" y="5344120"/>
            <a:ext cx="7372826" cy="553164"/>
          </a:xfrm>
          <a:prstGeom prst="rect">
            <a:avLst/>
          </a:prstGeom>
          <a:noFill/>
          <a:ln/>
        </p:spPr>
        <p:txBody>
          <a:bodyPr wrap="square" rtlCol="0" anchor="t"/>
          <a:lstStyle/>
          <a:p>
            <a:pPr marL="0" indent="0">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La IA puede ayudar a los profesionales de la salud a tomar decisiones más informadas sobre el manejo del embarazo y el parto.</a:t>
            </a:r>
            <a:endParaRPr lang="en-US" dirty="0">
              <a:latin typeface="Arial" panose="020B0604020202020204" pitchFamily="34" charset="0"/>
              <a:cs typeface="Arial" panose="020B0604020202020204" pitchFamily="34" charset="0"/>
            </a:endParaRPr>
          </a:p>
        </p:txBody>
      </p:sp>
      <p:sp>
        <p:nvSpPr>
          <p:cNvPr id="20" name="Shape 15"/>
          <p:cNvSpPr/>
          <p:nvPr/>
        </p:nvSpPr>
        <p:spPr>
          <a:xfrm>
            <a:off x="6091238" y="6264354"/>
            <a:ext cx="388739" cy="388739"/>
          </a:xfrm>
          <a:prstGeom prst="roundRect">
            <a:avLst>
              <a:gd name="adj" fmla="val 80023"/>
            </a:avLst>
          </a:prstGeom>
          <a:solidFill>
            <a:srgbClr val="0A081B"/>
          </a:solidFill>
          <a:ln w="15240">
            <a:solidFill>
              <a:srgbClr val="E0E4E6"/>
            </a:solidFill>
            <a:prstDash val="solid"/>
          </a:ln>
        </p:spPr>
      </p:sp>
      <p:sp>
        <p:nvSpPr>
          <p:cNvPr id="21" name="Text 16"/>
          <p:cNvSpPr/>
          <p:nvPr/>
        </p:nvSpPr>
        <p:spPr>
          <a:xfrm>
            <a:off x="6220420" y="6343531"/>
            <a:ext cx="130254" cy="230386"/>
          </a:xfrm>
          <a:prstGeom prst="rect">
            <a:avLst/>
          </a:prstGeom>
          <a:noFill/>
          <a:ln/>
        </p:spPr>
        <p:txBody>
          <a:bodyPr wrap="none" rtlCol="0" anchor="t"/>
          <a:lstStyle/>
          <a:p>
            <a:pPr marL="0" indent="0" algn="ctr">
              <a:lnSpc>
                <a:spcPts val="1814"/>
              </a:lnSpc>
              <a:buNone/>
            </a:pPr>
            <a:r>
              <a:rPr lang="en-US" sz="1814" b="1" dirty="0">
                <a:solidFill>
                  <a:srgbClr val="5372DF"/>
                </a:solidFill>
                <a:latin typeface="Spline Sans" pitchFamily="34" charset="0"/>
                <a:ea typeface="Spline Sans" pitchFamily="34" charset="-122"/>
                <a:cs typeface="Spline Sans" pitchFamily="34" charset="-120"/>
              </a:rPr>
              <a:t>4</a:t>
            </a:r>
            <a:endParaRPr lang="en-US" sz="1814" dirty="0"/>
          </a:p>
        </p:txBody>
      </p:sp>
      <p:sp>
        <p:nvSpPr>
          <p:cNvPr id="22" name="Text 17"/>
          <p:cNvSpPr/>
          <p:nvPr/>
        </p:nvSpPr>
        <p:spPr>
          <a:xfrm>
            <a:off x="6652736" y="6264354"/>
            <a:ext cx="1920240" cy="240030"/>
          </a:xfrm>
          <a:prstGeom prst="rect">
            <a:avLst/>
          </a:prstGeom>
          <a:noFill/>
          <a:ln/>
        </p:spPr>
        <p:txBody>
          <a:bodyPr wrap="none" rtlCol="0" anchor="t"/>
          <a:lstStyle/>
          <a:p>
            <a:pPr marL="0" indent="0">
              <a:lnSpc>
                <a:spcPts val="1890"/>
              </a:lnSpc>
              <a:buNone/>
            </a:pPr>
            <a:r>
              <a:rPr lang="en-US" b="1" dirty="0">
                <a:solidFill>
                  <a:srgbClr val="5372DF"/>
                </a:solidFill>
                <a:latin typeface="Arial" panose="020B0604020202020204" pitchFamily="34" charset="0"/>
                <a:ea typeface="Spline Sans" pitchFamily="34" charset="-122"/>
                <a:cs typeface="Arial" panose="020B0604020202020204" pitchFamily="34" charset="0"/>
              </a:rPr>
              <a:t>Reducción de Costes</a:t>
            </a:r>
            <a:endParaRPr lang="en-US" dirty="0">
              <a:latin typeface="Arial" panose="020B0604020202020204" pitchFamily="34" charset="0"/>
              <a:cs typeface="Arial" panose="020B0604020202020204" pitchFamily="34" charset="0"/>
            </a:endParaRPr>
          </a:p>
        </p:txBody>
      </p:sp>
      <p:sp>
        <p:nvSpPr>
          <p:cNvPr id="23" name="Text 18"/>
          <p:cNvSpPr/>
          <p:nvPr/>
        </p:nvSpPr>
        <p:spPr>
          <a:xfrm>
            <a:off x="6652736" y="6607969"/>
            <a:ext cx="7372826" cy="553164"/>
          </a:xfrm>
          <a:prstGeom prst="rect">
            <a:avLst/>
          </a:prstGeom>
          <a:noFill/>
          <a:ln/>
        </p:spPr>
        <p:txBody>
          <a:bodyPr wrap="square" rtlCol="0" anchor="t"/>
          <a:lstStyle/>
          <a:p>
            <a:pPr marL="0" indent="0">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La IA puede ayudar a reducir los costes asociados a la atención médica al optimizar el uso de recursos y prevenir complicaciones.</a:t>
            </a:r>
            <a:endParaRPr lang="en-US" dirty="0">
              <a:latin typeface="Arial" panose="020B0604020202020204" pitchFamily="34" charset="0"/>
              <a:cs typeface="Arial" panose="020B0604020202020204" pitchFamily="34" charset="0"/>
            </a:endParaRPr>
          </a:p>
        </p:txBody>
      </p:sp>
      <p:sp>
        <p:nvSpPr>
          <p:cNvPr id="25" name="CuadroTexto 24">
            <a:extLst>
              <a:ext uri="{FF2B5EF4-FFF2-40B4-BE49-F238E27FC236}">
                <a16:creationId xmlns:a16="http://schemas.microsoft.com/office/drawing/2014/main" id="{197366EF-B333-13AF-EC05-8AAB85D2ED28}"/>
              </a:ext>
            </a:extLst>
          </p:cNvPr>
          <p:cNvSpPr txBox="1"/>
          <p:nvPr/>
        </p:nvSpPr>
        <p:spPr>
          <a:xfrm>
            <a:off x="12333208" y="7395388"/>
            <a:ext cx="1920240" cy="1200329"/>
          </a:xfrm>
          <a:prstGeom prst="rect">
            <a:avLst/>
          </a:prstGeom>
          <a:noFill/>
        </p:spPr>
        <p:txBody>
          <a:bodyPr wrap="square" rtlCol="0">
            <a:spAutoFit/>
          </a:bodyPr>
          <a:lstStyle/>
          <a:p>
            <a:pPr algn="r"/>
            <a:r>
              <a:rPr lang="es-ES" sz="3600" dirty="0">
                <a:solidFill>
                  <a:srgbClr val="FF0000"/>
                </a:solidFill>
                <a:latin typeface="Arial Black" panose="020B0A04020102020204" pitchFamily="34" charset="0"/>
              </a:rPr>
              <a:t>6</a:t>
            </a:r>
          </a:p>
          <a:p>
            <a:pPr algn="r"/>
            <a:endParaRPr lang="es-US" sz="3600" dirty="0">
              <a:solidFill>
                <a:srgbClr val="FF0000"/>
              </a:solidFill>
              <a:latin typeface="Arial Black" panose="020B0A04020102020204" pitchFamily="34" charset="0"/>
            </a:endParaRPr>
          </a:p>
        </p:txBody>
      </p:sp>
      <p:sp>
        <p:nvSpPr>
          <p:cNvPr id="26" name="Flecha: pentágono 25">
            <a:extLst>
              <a:ext uri="{FF2B5EF4-FFF2-40B4-BE49-F238E27FC236}">
                <a16:creationId xmlns:a16="http://schemas.microsoft.com/office/drawing/2014/main" id="{AF2CFA5A-E6F2-694B-AABA-5760BF0F6138}"/>
              </a:ext>
            </a:extLst>
          </p:cNvPr>
          <p:cNvSpPr/>
          <p:nvPr/>
        </p:nvSpPr>
        <p:spPr>
          <a:xfrm>
            <a:off x="5538815" y="1108990"/>
            <a:ext cx="8061007" cy="1739964"/>
          </a:xfrm>
          <a:prstGeom prst="homePlate">
            <a:avLst/>
          </a:prstGeom>
          <a:ln w="38100">
            <a:solidFill>
              <a:srgbClr val="29DD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endParaRPr>
          </a:p>
          <a:p>
            <a:pPr algn="ct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La IA propuesta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puede</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contribuir</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mejorar</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la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salud</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materno</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-fetal al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proporcionar</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información</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precisa</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y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oportuna</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sobre</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los</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riesgos</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asociados</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al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embarazo</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y al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parto</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Esto</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permitirá</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los</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profesionales</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de la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salud</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tomar</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decisiones</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más</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informadas</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y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brindar</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una</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atención</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más</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t>
            </a:r>
            <a:r>
              <a:rPr lang="en-US" dirty="0" err="1">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personalizada</a:t>
            </a:r>
            <a:r>
              <a:rPr lang="en-US" dirty="0">
                <a:ln w="0"/>
                <a:solidFill>
                  <a:schemeClr val="bg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 a las mujeres embarazadas</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Barlow" pitchFamily="34" charset="-122"/>
                <a:cs typeface="Arial" panose="020B0604020202020204" pitchFamily="34" charset="0"/>
              </a:rPr>
              <a:t>.</a:t>
            </a:r>
            <a:endPar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algn="ctr"/>
            <a:endParaRPr lang="es-US" dirty="0">
              <a:ln w="0"/>
              <a:solidFill>
                <a:schemeClr val="accent1"/>
              </a:solidFill>
              <a:effectLst>
                <a:outerShdw blurRad="38100" dist="25400" dir="5400000" algn="ctr" rotWithShape="0">
                  <a:srgbClr val="6E747A">
                    <a:alpha val="43000"/>
                  </a:srgbClr>
                </a:outerShdw>
              </a:effectLst>
            </a:endParaRPr>
          </a:p>
        </p:txBody>
      </p:sp>
      <p:grpSp>
        <p:nvGrpSpPr>
          <p:cNvPr id="27" name="Group 6261">
            <a:extLst>
              <a:ext uri="{FF2B5EF4-FFF2-40B4-BE49-F238E27FC236}">
                <a16:creationId xmlns:a16="http://schemas.microsoft.com/office/drawing/2014/main" id="{395AD682-35F1-7367-D559-88DCEA7CFB9B}"/>
              </a:ext>
            </a:extLst>
          </p:cNvPr>
          <p:cNvGrpSpPr/>
          <p:nvPr/>
        </p:nvGrpSpPr>
        <p:grpSpPr>
          <a:xfrm>
            <a:off x="101191" y="-20431"/>
            <a:ext cx="5385210" cy="8229601"/>
            <a:chOff x="0" y="0"/>
            <a:chExt cx="9143998" cy="10286998"/>
          </a:xfrm>
        </p:grpSpPr>
        <p:sp>
          <p:nvSpPr>
            <p:cNvPr id="28" name="Shape 6525">
              <a:extLst>
                <a:ext uri="{FF2B5EF4-FFF2-40B4-BE49-F238E27FC236}">
                  <a16:creationId xmlns:a16="http://schemas.microsoft.com/office/drawing/2014/main" id="{CED2AB5C-52C5-20E6-9983-D8F934E1F078}"/>
                </a:ext>
              </a:extLst>
            </p:cNvPr>
            <p:cNvSpPr/>
            <p:nvPr/>
          </p:nvSpPr>
          <p:spPr>
            <a:xfrm>
              <a:off x="0" y="0"/>
              <a:ext cx="9143998" cy="10286998"/>
            </a:xfrm>
            <a:custGeom>
              <a:avLst/>
              <a:gdLst/>
              <a:ahLst/>
              <a:cxnLst/>
              <a:rect l="0" t="0" r="0" b="0"/>
              <a:pathLst>
                <a:path w="9143998" h="10286998">
                  <a:moveTo>
                    <a:pt x="0" y="0"/>
                  </a:moveTo>
                  <a:lnTo>
                    <a:pt x="9143998" y="0"/>
                  </a:lnTo>
                  <a:lnTo>
                    <a:pt x="9143998" y="10286998"/>
                  </a:lnTo>
                  <a:lnTo>
                    <a:pt x="0" y="10286998"/>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s-US"/>
            </a:p>
          </p:txBody>
        </p:sp>
        <p:pic>
          <p:nvPicPr>
            <p:cNvPr id="29" name="Picture 6310">
              <a:extLst>
                <a:ext uri="{FF2B5EF4-FFF2-40B4-BE49-F238E27FC236}">
                  <a16:creationId xmlns:a16="http://schemas.microsoft.com/office/drawing/2014/main" id="{05938407-101E-7A20-AE1A-0E5DFBBB3393}"/>
                </a:ext>
              </a:extLst>
            </p:cNvPr>
            <p:cNvPicPr/>
            <p:nvPr/>
          </p:nvPicPr>
          <p:blipFill>
            <a:blip r:embed="rId4"/>
            <a:stretch>
              <a:fillRect/>
            </a:stretch>
          </p:blipFill>
          <p:spPr>
            <a:xfrm>
              <a:off x="1307592" y="1138936"/>
              <a:ext cx="6498336" cy="7967473"/>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1611749" y="648414"/>
            <a:ext cx="5220533" cy="652582"/>
          </a:xfrm>
          <a:prstGeom prst="rect">
            <a:avLst/>
          </a:prstGeom>
          <a:noFill/>
          <a:ln/>
        </p:spPr>
        <p:txBody>
          <a:bodyPr wrap="none" rtlCol="0" anchor="t"/>
          <a:lstStyle/>
          <a:p>
            <a:pPr marL="0" indent="0">
              <a:lnSpc>
                <a:spcPts val="5138"/>
              </a:lnSpc>
              <a:buNone/>
            </a:pPr>
            <a:r>
              <a:rPr lang="en-US" sz="4111" b="1" dirty="0">
                <a:solidFill>
                  <a:srgbClr val="F0FCFF"/>
                </a:solidFill>
                <a:latin typeface="Spline Sans" pitchFamily="34" charset="0"/>
                <a:ea typeface="Spline Sans" pitchFamily="34" charset="-122"/>
                <a:cs typeface="Spline Sans" pitchFamily="34" charset="-120"/>
              </a:rPr>
              <a:t>Próximos Pasos</a:t>
            </a:r>
            <a:endParaRPr lang="en-US" sz="4111" dirty="0"/>
          </a:p>
        </p:txBody>
      </p:sp>
      <p:sp>
        <p:nvSpPr>
          <p:cNvPr id="5" name="Text 2"/>
          <p:cNvSpPr/>
          <p:nvPr/>
        </p:nvSpPr>
        <p:spPr>
          <a:xfrm>
            <a:off x="1611749" y="1770817"/>
            <a:ext cx="11406783" cy="1127284"/>
          </a:xfrm>
          <a:prstGeom prst="rect">
            <a:avLst/>
          </a:prstGeom>
          <a:noFill/>
          <a:ln/>
        </p:spPr>
        <p:txBody>
          <a:bodyPr wrap="square" rtlCol="0" anchor="t"/>
          <a:lstStyle/>
          <a:p>
            <a:pPr marL="0" indent="0">
              <a:lnSpc>
                <a:spcPts val="2960"/>
              </a:lnSpc>
              <a:buNone/>
            </a:pPr>
            <a:r>
              <a:rPr lang="en-US" sz="1850" dirty="0">
                <a:solidFill>
                  <a:srgbClr val="E0E4E6"/>
                </a:solidFill>
                <a:latin typeface="Barlow" pitchFamily="34" charset="0"/>
                <a:ea typeface="Barlow" pitchFamily="34" charset="-122"/>
                <a:cs typeface="Barlow" pitchFamily="34" charset="-120"/>
              </a:rPr>
              <a:t>Se requiere investigación adicional para validar la eficacia de la IA propuesta y para determinar su impacto en la salud materno-fetal. Se necesitan estudios clínicos para evaluar el rendimiento de la IA en diferentes poblaciones y entornos.</a:t>
            </a:r>
            <a:endParaRPr lang="en-US" sz="1850" dirty="0"/>
          </a:p>
        </p:txBody>
      </p:sp>
      <p:sp>
        <p:nvSpPr>
          <p:cNvPr id="6" name="Shape 3"/>
          <p:cNvSpPr/>
          <p:nvPr/>
        </p:nvSpPr>
        <p:spPr>
          <a:xfrm>
            <a:off x="1611749" y="3162300"/>
            <a:ext cx="3567351" cy="2204680"/>
          </a:xfrm>
          <a:prstGeom prst="roundRect">
            <a:avLst>
              <a:gd name="adj" fmla="val 19180"/>
            </a:avLst>
          </a:prstGeom>
          <a:noFill/>
          <a:ln w="22860">
            <a:solidFill>
              <a:srgbClr val="16FFBB"/>
            </a:solidFill>
            <a:prstDash val="solid"/>
          </a:ln>
        </p:spPr>
      </p:sp>
      <p:pic>
        <p:nvPicPr>
          <p:cNvPr id="7" name="Image 1" descr="preencoded.png"/>
          <p:cNvPicPr>
            <a:picLocks noChangeAspect="1"/>
          </p:cNvPicPr>
          <p:nvPr/>
        </p:nvPicPr>
        <p:blipFill>
          <a:blip r:embed="rId4"/>
          <a:stretch>
            <a:fillRect/>
          </a:stretch>
        </p:blipFill>
        <p:spPr>
          <a:xfrm>
            <a:off x="1634609" y="3185160"/>
            <a:ext cx="3521631" cy="2158960"/>
          </a:xfrm>
          <a:prstGeom prst="rect">
            <a:avLst/>
          </a:prstGeom>
        </p:spPr>
      </p:pic>
      <p:sp>
        <p:nvSpPr>
          <p:cNvPr id="8" name="Text 4"/>
          <p:cNvSpPr/>
          <p:nvPr/>
        </p:nvSpPr>
        <p:spPr>
          <a:xfrm>
            <a:off x="1611749" y="5660588"/>
            <a:ext cx="2610207" cy="326231"/>
          </a:xfrm>
          <a:prstGeom prst="rect">
            <a:avLst/>
          </a:prstGeom>
          <a:noFill/>
          <a:ln/>
        </p:spPr>
        <p:txBody>
          <a:bodyPr wrap="none" rtlCol="0" anchor="t"/>
          <a:lstStyle/>
          <a:p>
            <a:pPr marL="0" indent="0" algn="l">
              <a:lnSpc>
                <a:spcPts val="2569"/>
              </a:lnSpc>
              <a:buNone/>
            </a:pPr>
            <a:r>
              <a:rPr lang="en-US" sz="2055" b="1" dirty="0">
                <a:solidFill>
                  <a:srgbClr val="16FFBB"/>
                </a:solidFill>
                <a:latin typeface="Spline Sans" pitchFamily="34" charset="0"/>
                <a:ea typeface="Spline Sans" pitchFamily="34" charset="-122"/>
                <a:cs typeface="Spline Sans" pitchFamily="34" charset="-120"/>
              </a:rPr>
              <a:t>Investigación Clínica</a:t>
            </a:r>
            <a:endParaRPr lang="en-US" sz="2055" dirty="0"/>
          </a:p>
        </p:txBody>
      </p:sp>
      <p:sp>
        <p:nvSpPr>
          <p:cNvPr id="9" name="Text 5"/>
          <p:cNvSpPr/>
          <p:nvPr/>
        </p:nvSpPr>
        <p:spPr>
          <a:xfrm>
            <a:off x="1611749" y="6127671"/>
            <a:ext cx="3567351" cy="1127284"/>
          </a:xfrm>
          <a:prstGeom prst="rect">
            <a:avLst/>
          </a:prstGeom>
          <a:noFill/>
          <a:ln/>
        </p:spPr>
        <p:txBody>
          <a:bodyPr wrap="square" rtlCol="0" anchor="t"/>
          <a:lstStyle/>
          <a:p>
            <a:pPr marL="0" indent="0" algn="l">
              <a:lnSpc>
                <a:spcPts val="2960"/>
              </a:lnSpc>
              <a:buNone/>
            </a:pPr>
            <a:r>
              <a:rPr lang="en-US" sz="1850" dirty="0">
                <a:solidFill>
                  <a:srgbClr val="E0E4E6"/>
                </a:solidFill>
                <a:latin typeface="Barlow" pitchFamily="34" charset="0"/>
                <a:ea typeface="Barlow" pitchFamily="34" charset="-122"/>
                <a:cs typeface="Barlow" pitchFamily="34" charset="-120"/>
              </a:rPr>
              <a:t>Realizar estudios clínicos para evaluar la eficacia de la IA en diferentes poblaciones y entornos.</a:t>
            </a:r>
            <a:endParaRPr lang="en-US" sz="1850" dirty="0"/>
          </a:p>
        </p:txBody>
      </p:sp>
      <p:sp>
        <p:nvSpPr>
          <p:cNvPr id="10" name="Shape 6"/>
          <p:cNvSpPr/>
          <p:nvPr/>
        </p:nvSpPr>
        <p:spPr>
          <a:xfrm>
            <a:off x="5531406" y="3162300"/>
            <a:ext cx="3567351" cy="2204680"/>
          </a:xfrm>
          <a:prstGeom prst="roundRect">
            <a:avLst>
              <a:gd name="adj" fmla="val 19180"/>
            </a:avLst>
          </a:prstGeom>
          <a:noFill/>
          <a:ln w="22860">
            <a:solidFill>
              <a:srgbClr val="29DDDA"/>
            </a:solidFill>
            <a:prstDash val="solid"/>
          </a:ln>
        </p:spPr>
      </p:sp>
      <p:pic>
        <p:nvPicPr>
          <p:cNvPr id="11" name="Image 2" descr="preencoded.png"/>
          <p:cNvPicPr>
            <a:picLocks noChangeAspect="1"/>
          </p:cNvPicPr>
          <p:nvPr/>
        </p:nvPicPr>
        <p:blipFill>
          <a:blip r:embed="rId5"/>
          <a:stretch>
            <a:fillRect/>
          </a:stretch>
        </p:blipFill>
        <p:spPr>
          <a:xfrm>
            <a:off x="5554266" y="3185160"/>
            <a:ext cx="3521631" cy="2158960"/>
          </a:xfrm>
          <a:prstGeom prst="rect">
            <a:avLst/>
          </a:prstGeom>
        </p:spPr>
      </p:pic>
      <p:sp>
        <p:nvSpPr>
          <p:cNvPr id="12" name="Text 7"/>
          <p:cNvSpPr/>
          <p:nvPr/>
        </p:nvSpPr>
        <p:spPr>
          <a:xfrm>
            <a:off x="5531406" y="5660588"/>
            <a:ext cx="3567351" cy="652462"/>
          </a:xfrm>
          <a:prstGeom prst="rect">
            <a:avLst/>
          </a:prstGeom>
          <a:noFill/>
          <a:ln/>
        </p:spPr>
        <p:txBody>
          <a:bodyPr wrap="square" rtlCol="0" anchor="t"/>
          <a:lstStyle/>
          <a:p>
            <a:pPr marL="0" indent="0" algn="l">
              <a:lnSpc>
                <a:spcPts val="2569"/>
              </a:lnSpc>
              <a:buNone/>
            </a:pPr>
            <a:r>
              <a:rPr lang="en-US" sz="2055" b="1" dirty="0">
                <a:solidFill>
                  <a:srgbClr val="29DDDA"/>
                </a:solidFill>
                <a:latin typeface="Spline Sans" pitchFamily="34" charset="0"/>
                <a:ea typeface="Spline Sans" pitchFamily="34" charset="-122"/>
                <a:cs typeface="Spline Sans" pitchFamily="34" charset="-120"/>
              </a:rPr>
              <a:t>Colaboración con Profesionales</a:t>
            </a:r>
            <a:endParaRPr lang="en-US" sz="2055" dirty="0"/>
          </a:p>
        </p:txBody>
      </p:sp>
      <p:sp>
        <p:nvSpPr>
          <p:cNvPr id="13" name="Text 8"/>
          <p:cNvSpPr/>
          <p:nvPr/>
        </p:nvSpPr>
        <p:spPr>
          <a:xfrm>
            <a:off x="5531406" y="6453902"/>
            <a:ext cx="3567351" cy="1127284"/>
          </a:xfrm>
          <a:prstGeom prst="rect">
            <a:avLst/>
          </a:prstGeom>
          <a:noFill/>
          <a:ln/>
        </p:spPr>
        <p:txBody>
          <a:bodyPr wrap="square" rtlCol="0" anchor="t"/>
          <a:lstStyle/>
          <a:p>
            <a:pPr marL="0" indent="0" algn="l">
              <a:lnSpc>
                <a:spcPts val="2960"/>
              </a:lnSpc>
              <a:buNone/>
            </a:pPr>
            <a:r>
              <a:rPr lang="en-US" sz="1850" dirty="0">
                <a:solidFill>
                  <a:srgbClr val="E0E4E6"/>
                </a:solidFill>
                <a:latin typeface="Barlow" pitchFamily="34" charset="0"/>
                <a:ea typeface="Barlow" pitchFamily="34" charset="-122"/>
                <a:cs typeface="Barlow" pitchFamily="34" charset="-120"/>
              </a:rPr>
              <a:t>Colaborar con profesionales de la salud para integrar la IA en la práctica clínica.</a:t>
            </a:r>
            <a:endParaRPr lang="en-US" sz="1850" dirty="0"/>
          </a:p>
        </p:txBody>
      </p:sp>
      <p:sp>
        <p:nvSpPr>
          <p:cNvPr id="14" name="Shape 9"/>
          <p:cNvSpPr/>
          <p:nvPr/>
        </p:nvSpPr>
        <p:spPr>
          <a:xfrm>
            <a:off x="9451062" y="3162300"/>
            <a:ext cx="3567470" cy="2204799"/>
          </a:xfrm>
          <a:prstGeom prst="roundRect">
            <a:avLst>
              <a:gd name="adj" fmla="val 19179"/>
            </a:avLst>
          </a:prstGeom>
          <a:noFill/>
          <a:ln w="22860">
            <a:solidFill>
              <a:srgbClr val="37A7E7"/>
            </a:solidFill>
            <a:prstDash val="solid"/>
          </a:ln>
        </p:spPr>
      </p:sp>
      <p:pic>
        <p:nvPicPr>
          <p:cNvPr id="15" name="Image 3" descr="preencoded.png"/>
          <p:cNvPicPr>
            <a:picLocks noChangeAspect="1"/>
          </p:cNvPicPr>
          <p:nvPr/>
        </p:nvPicPr>
        <p:blipFill>
          <a:blip r:embed="rId6"/>
          <a:stretch>
            <a:fillRect/>
          </a:stretch>
        </p:blipFill>
        <p:spPr>
          <a:xfrm>
            <a:off x="9473922" y="3185160"/>
            <a:ext cx="3521750" cy="2159079"/>
          </a:xfrm>
          <a:prstGeom prst="rect">
            <a:avLst/>
          </a:prstGeom>
        </p:spPr>
      </p:pic>
      <p:sp>
        <p:nvSpPr>
          <p:cNvPr id="16" name="Text 10"/>
          <p:cNvSpPr/>
          <p:nvPr/>
        </p:nvSpPr>
        <p:spPr>
          <a:xfrm>
            <a:off x="9451062" y="5660708"/>
            <a:ext cx="2985492" cy="326231"/>
          </a:xfrm>
          <a:prstGeom prst="rect">
            <a:avLst/>
          </a:prstGeom>
          <a:noFill/>
          <a:ln/>
        </p:spPr>
        <p:txBody>
          <a:bodyPr wrap="none" rtlCol="0" anchor="t"/>
          <a:lstStyle/>
          <a:p>
            <a:pPr marL="0" indent="0" algn="l">
              <a:lnSpc>
                <a:spcPts val="2569"/>
              </a:lnSpc>
              <a:buNone/>
            </a:pPr>
            <a:r>
              <a:rPr lang="en-US" sz="2055" b="1" dirty="0">
                <a:solidFill>
                  <a:srgbClr val="37A7E7"/>
                </a:solidFill>
                <a:latin typeface="Spline Sans" pitchFamily="34" charset="0"/>
                <a:ea typeface="Spline Sans" pitchFamily="34" charset="-122"/>
                <a:cs typeface="Spline Sans" pitchFamily="34" charset="-120"/>
              </a:rPr>
              <a:t>Desarrollo de Prototipos</a:t>
            </a:r>
            <a:endParaRPr lang="en-US" sz="2055" dirty="0"/>
          </a:p>
        </p:txBody>
      </p:sp>
      <p:sp>
        <p:nvSpPr>
          <p:cNvPr id="17" name="Text 11"/>
          <p:cNvSpPr/>
          <p:nvPr/>
        </p:nvSpPr>
        <p:spPr>
          <a:xfrm>
            <a:off x="9451062" y="6127790"/>
            <a:ext cx="3567470" cy="751523"/>
          </a:xfrm>
          <a:prstGeom prst="rect">
            <a:avLst/>
          </a:prstGeom>
          <a:noFill/>
          <a:ln/>
        </p:spPr>
        <p:txBody>
          <a:bodyPr wrap="square" rtlCol="0" anchor="t"/>
          <a:lstStyle/>
          <a:p>
            <a:pPr marL="0" indent="0" algn="l">
              <a:lnSpc>
                <a:spcPts val="2960"/>
              </a:lnSpc>
              <a:buNone/>
            </a:pPr>
            <a:r>
              <a:rPr lang="en-US" sz="1850" dirty="0">
                <a:solidFill>
                  <a:srgbClr val="E0E4E6"/>
                </a:solidFill>
                <a:latin typeface="Barlow" pitchFamily="34" charset="0"/>
                <a:ea typeface="Barlow" pitchFamily="34" charset="-122"/>
                <a:cs typeface="Barlow" pitchFamily="34" charset="-120"/>
              </a:rPr>
              <a:t>Desarrollar prototipos de la IA para su uso en entornos reales.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1" name="Shape 0">
            <a:extLst>
              <a:ext uri="{FF2B5EF4-FFF2-40B4-BE49-F238E27FC236}">
                <a16:creationId xmlns:a16="http://schemas.microsoft.com/office/drawing/2014/main" id="{A449E195-B1CB-2643-9679-727B16FF2751}"/>
              </a:ext>
            </a:extLst>
          </p:cNvPr>
          <p:cNvSpPr/>
          <p:nvPr/>
        </p:nvSpPr>
        <p:spPr>
          <a:xfrm>
            <a:off x="0" y="-65661"/>
            <a:ext cx="14675333" cy="8229600"/>
          </a:xfrm>
          <a:prstGeom prst="rect">
            <a:avLst/>
          </a:prstGeom>
          <a:solidFill>
            <a:srgbClr val="0A081B">
              <a:alpha val="75000"/>
            </a:srgbClr>
          </a:solidFill>
          <a:ln/>
        </p:spPr>
      </p:sp>
      <p:pic>
        <p:nvPicPr>
          <p:cNvPr id="5" name="Image 2" descr="preencoded.png"/>
          <p:cNvPicPr>
            <a:picLocks noChangeAspect="1"/>
          </p:cNvPicPr>
          <p:nvPr/>
        </p:nvPicPr>
        <p:blipFill rotWithShape="1">
          <a:blip r:embed="rId3"/>
          <a:srcRect b="5679"/>
          <a:stretch/>
        </p:blipFill>
        <p:spPr>
          <a:xfrm>
            <a:off x="9972558" y="0"/>
            <a:ext cx="4611335" cy="8229599"/>
          </a:xfrm>
          <a:prstGeom prst="rect">
            <a:avLst/>
          </a:prstGeom>
        </p:spPr>
      </p:pic>
      <p:sp>
        <p:nvSpPr>
          <p:cNvPr id="6" name="Text 1"/>
          <p:cNvSpPr/>
          <p:nvPr/>
        </p:nvSpPr>
        <p:spPr>
          <a:xfrm>
            <a:off x="1036795" y="475178"/>
            <a:ext cx="3408521" cy="480060"/>
          </a:xfrm>
          <a:prstGeom prst="rect">
            <a:avLst/>
          </a:prstGeom>
          <a:noFill/>
          <a:ln/>
        </p:spPr>
        <p:txBody>
          <a:bodyPr wrap="none" rtlCol="0" anchor="t"/>
          <a:lstStyle/>
          <a:p>
            <a:pPr marL="0" indent="0">
              <a:lnSpc>
                <a:spcPts val="3780"/>
              </a:lnSpc>
              <a:buNone/>
            </a:pPr>
            <a:r>
              <a:rPr lang="en-US" sz="3600" b="1" dirty="0">
                <a:solidFill>
                  <a:srgbClr val="29DDDA"/>
                </a:solidFill>
                <a:latin typeface="Arial" panose="020B0604020202020204" pitchFamily="34" charset="0"/>
                <a:ea typeface="Spline Sans" pitchFamily="34" charset="-122"/>
                <a:cs typeface="Arial" panose="020B0604020202020204" pitchFamily="34" charset="0"/>
              </a:rPr>
              <a:t>Conclusión</a:t>
            </a:r>
            <a:endParaRPr lang="en-US" sz="3600" dirty="0">
              <a:solidFill>
                <a:srgbClr val="29DDDA"/>
              </a:solidFill>
              <a:latin typeface="Arial" panose="020B0604020202020204" pitchFamily="34" charset="0"/>
              <a:cs typeface="Arial" panose="020B0604020202020204" pitchFamily="34" charset="0"/>
            </a:endParaRPr>
          </a:p>
        </p:txBody>
      </p:sp>
      <p:sp>
        <p:nvSpPr>
          <p:cNvPr id="7" name="Text 2"/>
          <p:cNvSpPr/>
          <p:nvPr/>
        </p:nvSpPr>
        <p:spPr>
          <a:xfrm>
            <a:off x="604837" y="1214438"/>
            <a:ext cx="7934325" cy="1106329"/>
          </a:xfrm>
          <a:prstGeom prst="rect">
            <a:avLst/>
          </a:prstGeom>
          <a:noFill/>
          <a:ln/>
        </p:spPr>
        <p:txBody>
          <a:bodyPr wrap="square" rtlCol="0" anchor="t"/>
          <a:lstStyle/>
          <a:p>
            <a:pPr marL="0" indent="0">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El desarrollo de una IA para analizar y clasificar escenarios de parto según la edad de la gestante y los posibles riesgos puede contribuir a mejorar la salud materno-fetal en mujeres embarazadas entre 17 y 40 años. Esta herramienta puede ayudar a prevenir riesgos, brindar atención personalizada y mejorar la toma de decisiones en el manejo del embarazo y el parto</a:t>
            </a:r>
            <a:r>
              <a:rPr lang="en-US" sz="1361" dirty="0">
                <a:solidFill>
                  <a:srgbClr val="E0E4E6"/>
                </a:solidFill>
                <a:latin typeface="Barlow" pitchFamily="34" charset="0"/>
                <a:ea typeface="Barlow" pitchFamily="34" charset="-122"/>
                <a:cs typeface="Barlow" pitchFamily="34" charset="-120"/>
              </a:rPr>
              <a:t>.</a:t>
            </a:r>
            <a:endParaRPr lang="en-US" sz="1361" dirty="0"/>
          </a:p>
        </p:txBody>
      </p:sp>
      <p:pic>
        <p:nvPicPr>
          <p:cNvPr id="8" name="Image 3" descr="preencoded.png"/>
          <p:cNvPicPr>
            <a:picLocks noChangeAspect="1"/>
          </p:cNvPicPr>
          <p:nvPr/>
        </p:nvPicPr>
        <p:blipFill>
          <a:blip r:embed="rId4"/>
          <a:stretch>
            <a:fillRect/>
          </a:stretch>
        </p:blipFill>
        <p:spPr>
          <a:xfrm>
            <a:off x="655248" y="3001245"/>
            <a:ext cx="595602" cy="436516"/>
          </a:xfrm>
          <a:prstGeom prst="rect">
            <a:avLst/>
          </a:prstGeom>
        </p:spPr>
      </p:pic>
      <p:sp>
        <p:nvSpPr>
          <p:cNvPr id="9" name="Text 3"/>
          <p:cNvSpPr/>
          <p:nvPr/>
        </p:nvSpPr>
        <p:spPr>
          <a:xfrm>
            <a:off x="1412446" y="2872665"/>
            <a:ext cx="7000032" cy="871007"/>
          </a:xfrm>
          <a:prstGeom prst="rect">
            <a:avLst/>
          </a:prstGeom>
          <a:noFill/>
          <a:ln/>
        </p:spPr>
        <p:txBody>
          <a:bodyPr wrap="none" rtlCol="0" anchor="t"/>
          <a:lstStyle/>
          <a:p>
            <a:pPr marL="0" indent="0" algn="l">
              <a:lnSpc>
                <a:spcPts val="1890"/>
              </a:lnSpc>
              <a:buNone/>
            </a:pPr>
            <a:r>
              <a:rPr lang="en-US" sz="2400" b="1" dirty="0" err="1">
                <a:solidFill>
                  <a:srgbClr val="16FFBB"/>
                </a:solidFill>
                <a:latin typeface="Spline Sans" pitchFamily="34" charset="0"/>
                <a:ea typeface="Spline Sans" pitchFamily="34" charset="-122"/>
                <a:cs typeface="Spline Sans" pitchFamily="34" charset="-120"/>
              </a:rPr>
              <a:t>Salud</a:t>
            </a:r>
            <a:r>
              <a:rPr lang="en-US" sz="2400" b="1" dirty="0">
                <a:solidFill>
                  <a:srgbClr val="16FFBB"/>
                </a:solidFill>
                <a:latin typeface="Spline Sans" pitchFamily="34" charset="0"/>
                <a:ea typeface="Spline Sans" pitchFamily="34" charset="-122"/>
                <a:cs typeface="Spline Sans" pitchFamily="34" charset="-120"/>
              </a:rPr>
              <a:t> </a:t>
            </a:r>
            <a:r>
              <a:rPr lang="en-US" sz="2400" b="1" dirty="0" err="1">
                <a:solidFill>
                  <a:srgbClr val="16FFBB"/>
                </a:solidFill>
                <a:latin typeface="Spline Sans" pitchFamily="34" charset="0"/>
                <a:ea typeface="Spline Sans" pitchFamily="34" charset="-122"/>
                <a:cs typeface="Spline Sans" pitchFamily="34" charset="-120"/>
              </a:rPr>
              <a:t>Materna</a:t>
            </a:r>
            <a:endParaRPr lang="en-US" sz="2400" b="1" dirty="0">
              <a:solidFill>
                <a:srgbClr val="16FFBB"/>
              </a:solidFill>
              <a:latin typeface="Spline Sans" pitchFamily="34" charset="0"/>
              <a:ea typeface="Spline Sans" pitchFamily="34" charset="-122"/>
              <a:cs typeface="Spline Sans" pitchFamily="34" charset="-120"/>
            </a:endParaRPr>
          </a:p>
          <a:p>
            <a:pPr marL="0" indent="0" algn="l">
              <a:lnSpc>
                <a:spcPts val="1890"/>
              </a:lnSpc>
              <a:buNone/>
            </a:pPr>
            <a:endParaRPr lang="en-US" sz="2000" b="1" dirty="0">
              <a:solidFill>
                <a:schemeClr val="bg1"/>
              </a:solidFill>
              <a:latin typeface="Spline Sans" pitchFamily="34" charset="0"/>
              <a:ea typeface="Spline Sans" pitchFamily="34" charset="-122"/>
            </a:endParaRPr>
          </a:p>
          <a:p>
            <a:pPr marL="0" indent="0" algn="l">
              <a:lnSpc>
                <a:spcPts val="1890"/>
              </a:lnSpc>
              <a:buNone/>
            </a:pPr>
            <a:r>
              <a:rPr lang="en-US" sz="2000" b="1" dirty="0" err="1">
                <a:solidFill>
                  <a:schemeClr val="bg1"/>
                </a:solidFill>
                <a:latin typeface="Spline Sans" pitchFamily="34" charset="0"/>
                <a:ea typeface="Spline Sans" pitchFamily="34" charset="-122"/>
              </a:rPr>
              <a:t>Mejorar</a:t>
            </a:r>
            <a:r>
              <a:rPr lang="en-US" sz="2000" b="1" dirty="0">
                <a:solidFill>
                  <a:schemeClr val="bg1"/>
                </a:solidFill>
                <a:latin typeface="Spline Sans" pitchFamily="34" charset="0"/>
                <a:ea typeface="Spline Sans" pitchFamily="34" charset="-122"/>
              </a:rPr>
              <a:t> la </a:t>
            </a:r>
            <a:r>
              <a:rPr lang="en-US" sz="2000" b="1" dirty="0" err="1">
                <a:solidFill>
                  <a:schemeClr val="bg1"/>
                </a:solidFill>
                <a:latin typeface="Spline Sans" pitchFamily="34" charset="0"/>
                <a:ea typeface="Spline Sans" pitchFamily="34" charset="-122"/>
              </a:rPr>
              <a:t>salud</a:t>
            </a:r>
            <a:r>
              <a:rPr lang="en-US" sz="2000" b="1" dirty="0">
                <a:solidFill>
                  <a:schemeClr val="bg1"/>
                </a:solidFill>
                <a:latin typeface="Spline Sans" pitchFamily="34" charset="0"/>
                <a:ea typeface="Spline Sans" pitchFamily="34" charset="-122"/>
              </a:rPr>
              <a:t> de mujeres </a:t>
            </a:r>
            <a:r>
              <a:rPr lang="en-US" sz="2000" b="1" dirty="0" err="1">
                <a:solidFill>
                  <a:schemeClr val="bg1"/>
                </a:solidFill>
                <a:latin typeface="Spline Sans" pitchFamily="34" charset="0"/>
                <a:ea typeface="Spline Sans" pitchFamily="34" charset="-122"/>
              </a:rPr>
              <a:t>embrazadas</a:t>
            </a:r>
            <a:r>
              <a:rPr lang="en-US" sz="2000" b="1" dirty="0">
                <a:solidFill>
                  <a:schemeClr val="bg1"/>
                </a:solidFill>
                <a:latin typeface="Spline Sans" pitchFamily="34" charset="0"/>
                <a:ea typeface="Spline Sans" pitchFamily="34" charset="-122"/>
              </a:rPr>
              <a:t> y </a:t>
            </a:r>
            <a:r>
              <a:rPr lang="en-US" sz="2000" b="1" dirty="0" err="1">
                <a:solidFill>
                  <a:schemeClr val="bg1"/>
                </a:solidFill>
                <a:latin typeface="Spline Sans" pitchFamily="34" charset="0"/>
                <a:ea typeface="Spline Sans" pitchFamily="34" charset="-122"/>
              </a:rPr>
              <a:t>reducir</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los</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riesgos</a:t>
            </a:r>
            <a:r>
              <a:rPr lang="en-US" sz="2000" b="1" dirty="0">
                <a:solidFill>
                  <a:schemeClr val="bg1"/>
                </a:solidFill>
                <a:latin typeface="Spline Sans" pitchFamily="34" charset="0"/>
                <a:ea typeface="Spline Sans" pitchFamily="34" charset="-122"/>
              </a:rPr>
              <a:t> </a:t>
            </a:r>
            <a:r>
              <a:rPr lang="en-US" sz="2000" b="1" dirty="0" err="1">
                <a:solidFill>
                  <a:schemeClr val="bg1"/>
                </a:solidFill>
                <a:latin typeface="Spline Sans" pitchFamily="34" charset="0"/>
                <a:ea typeface="Spline Sans" pitchFamily="34" charset="-122"/>
              </a:rPr>
              <a:t>asociados</a:t>
            </a:r>
            <a:r>
              <a:rPr lang="en-US" sz="2000" b="1" dirty="0">
                <a:solidFill>
                  <a:schemeClr val="bg1"/>
                </a:solidFill>
                <a:latin typeface="Spline Sans" pitchFamily="34" charset="0"/>
                <a:ea typeface="Spline Sans" pitchFamily="34" charset="-122"/>
              </a:rPr>
              <a:t> </a:t>
            </a:r>
          </a:p>
          <a:p>
            <a:pPr marL="0" indent="0" algn="l">
              <a:lnSpc>
                <a:spcPts val="1890"/>
              </a:lnSpc>
              <a:buNone/>
            </a:pPr>
            <a:r>
              <a:rPr lang="en-US" sz="2000" b="1" dirty="0">
                <a:solidFill>
                  <a:schemeClr val="bg1"/>
                </a:solidFill>
                <a:latin typeface="Spline Sans" pitchFamily="34" charset="0"/>
                <a:ea typeface="Spline Sans" pitchFamily="34" charset="-122"/>
              </a:rPr>
              <a:t>al </a:t>
            </a:r>
            <a:r>
              <a:rPr lang="en-US" sz="2000" b="1" dirty="0" err="1">
                <a:solidFill>
                  <a:schemeClr val="bg1"/>
                </a:solidFill>
                <a:latin typeface="Spline Sans" pitchFamily="34" charset="0"/>
                <a:ea typeface="Spline Sans" pitchFamily="34" charset="-122"/>
              </a:rPr>
              <a:t>embarazo</a:t>
            </a:r>
            <a:endParaRPr lang="en-US" sz="2000" b="1" dirty="0">
              <a:solidFill>
                <a:schemeClr val="bg1"/>
              </a:solidFill>
              <a:latin typeface="Spline Sans" pitchFamily="34" charset="0"/>
              <a:ea typeface="Spline Sans" pitchFamily="34" charset="-122"/>
            </a:endParaRPr>
          </a:p>
          <a:p>
            <a:pPr marL="0" indent="0" algn="l">
              <a:lnSpc>
                <a:spcPts val="1890"/>
              </a:lnSpc>
              <a:buNone/>
            </a:pPr>
            <a:endParaRPr lang="en-US" sz="2400" dirty="0"/>
          </a:p>
        </p:txBody>
      </p:sp>
      <p:sp>
        <p:nvSpPr>
          <p:cNvPr id="10" name="Text 4"/>
          <p:cNvSpPr/>
          <p:nvPr/>
        </p:nvSpPr>
        <p:spPr>
          <a:xfrm>
            <a:off x="478153" y="3714343"/>
            <a:ext cx="7934325" cy="276582"/>
          </a:xfrm>
          <a:prstGeom prst="rect">
            <a:avLst/>
          </a:prstGeom>
          <a:noFill/>
          <a:ln/>
        </p:spPr>
        <p:txBody>
          <a:bodyPr wrap="none" rtlCol="0" anchor="t"/>
          <a:lstStyle/>
          <a:p>
            <a:pPr marL="0" indent="0" algn="l">
              <a:lnSpc>
                <a:spcPts val="2177"/>
              </a:lnSpc>
              <a:buNone/>
            </a:pPr>
            <a:endParaRPr lang="en-US" dirty="0">
              <a:solidFill>
                <a:srgbClr val="E0E4E6"/>
              </a:solidFill>
              <a:latin typeface="Arial" panose="020B0604020202020204" pitchFamily="34" charset="0"/>
              <a:ea typeface="Barlow" pitchFamily="34" charset="-122"/>
              <a:cs typeface="Arial" panose="020B0604020202020204" pitchFamily="34" charset="0"/>
            </a:endParaRPr>
          </a:p>
        </p:txBody>
      </p:sp>
      <p:pic>
        <p:nvPicPr>
          <p:cNvPr id="11" name="Image 4" descr="preencoded.png"/>
          <p:cNvPicPr>
            <a:picLocks noChangeAspect="1"/>
          </p:cNvPicPr>
          <p:nvPr/>
        </p:nvPicPr>
        <p:blipFill>
          <a:blip r:embed="rId5"/>
          <a:stretch>
            <a:fillRect/>
          </a:stretch>
        </p:blipFill>
        <p:spPr>
          <a:xfrm>
            <a:off x="604837" y="4049139"/>
            <a:ext cx="696425" cy="610323"/>
          </a:xfrm>
          <a:prstGeom prst="rect">
            <a:avLst/>
          </a:prstGeom>
        </p:spPr>
      </p:pic>
      <p:sp>
        <p:nvSpPr>
          <p:cNvPr id="12" name="Text 5"/>
          <p:cNvSpPr/>
          <p:nvPr/>
        </p:nvSpPr>
        <p:spPr>
          <a:xfrm>
            <a:off x="1332082" y="4107512"/>
            <a:ext cx="2349378" cy="276582"/>
          </a:xfrm>
          <a:prstGeom prst="rect">
            <a:avLst/>
          </a:prstGeom>
          <a:noFill/>
          <a:ln/>
        </p:spPr>
        <p:txBody>
          <a:bodyPr wrap="none" rtlCol="0" anchor="t"/>
          <a:lstStyle/>
          <a:p>
            <a:pPr marL="0" indent="0" algn="l">
              <a:lnSpc>
                <a:spcPts val="1890"/>
              </a:lnSpc>
              <a:buNone/>
            </a:pPr>
            <a:r>
              <a:rPr lang="en-US" sz="2800" b="1" dirty="0">
                <a:solidFill>
                  <a:srgbClr val="29DDDA"/>
                </a:solidFill>
                <a:latin typeface="Spline Sans" pitchFamily="34" charset="0"/>
                <a:ea typeface="Spline Sans" pitchFamily="34" charset="-122"/>
                <a:cs typeface="Spline Sans" pitchFamily="34" charset="-120"/>
              </a:rPr>
              <a:t>Salud Fetal</a:t>
            </a:r>
            <a:endParaRPr lang="en-US" sz="2800" dirty="0"/>
          </a:p>
        </p:txBody>
      </p:sp>
      <p:sp>
        <p:nvSpPr>
          <p:cNvPr id="13" name="Text 6"/>
          <p:cNvSpPr/>
          <p:nvPr/>
        </p:nvSpPr>
        <p:spPr>
          <a:xfrm>
            <a:off x="1321535" y="4420500"/>
            <a:ext cx="7934325" cy="276582"/>
          </a:xfrm>
          <a:prstGeom prst="rect">
            <a:avLst/>
          </a:prstGeom>
          <a:noFill/>
          <a:ln/>
        </p:spPr>
        <p:txBody>
          <a:bodyPr wrap="none" rtlCol="0" anchor="t"/>
          <a:lstStyle/>
          <a:p>
            <a:pPr marL="0" indent="0" algn="l">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Asegurar un desarrollo saludable del bebé durante </a:t>
            </a:r>
          </a:p>
          <a:p>
            <a:pPr marL="0" indent="0" algn="l">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el embarazo y el parto.</a:t>
            </a:r>
            <a:endParaRPr lang="en-US" dirty="0">
              <a:latin typeface="Arial" panose="020B0604020202020204" pitchFamily="34" charset="0"/>
              <a:cs typeface="Arial" panose="020B0604020202020204" pitchFamily="34" charset="0"/>
            </a:endParaRPr>
          </a:p>
        </p:txBody>
      </p:sp>
      <p:pic>
        <p:nvPicPr>
          <p:cNvPr id="14" name="Image 5" descr="preencoded.png"/>
          <p:cNvPicPr>
            <a:picLocks noChangeAspect="1"/>
          </p:cNvPicPr>
          <p:nvPr/>
        </p:nvPicPr>
        <p:blipFill>
          <a:blip r:embed="rId6"/>
          <a:stretch>
            <a:fillRect/>
          </a:stretch>
        </p:blipFill>
        <p:spPr>
          <a:xfrm>
            <a:off x="540617" y="5517312"/>
            <a:ext cx="610323" cy="610323"/>
          </a:xfrm>
          <a:prstGeom prst="rect">
            <a:avLst/>
          </a:prstGeom>
        </p:spPr>
      </p:pic>
      <p:sp>
        <p:nvSpPr>
          <p:cNvPr id="15" name="Text 7"/>
          <p:cNvSpPr/>
          <p:nvPr/>
        </p:nvSpPr>
        <p:spPr>
          <a:xfrm>
            <a:off x="1215160" y="5563711"/>
            <a:ext cx="1920240" cy="240030"/>
          </a:xfrm>
          <a:prstGeom prst="rect">
            <a:avLst/>
          </a:prstGeom>
          <a:noFill/>
          <a:ln/>
        </p:spPr>
        <p:txBody>
          <a:bodyPr wrap="none" rtlCol="0" anchor="t"/>
          <a:lstStyle/>
          <a:p>
            <a:pPr marL="0" indent="0" algn="l">
              <a:lnSpc>
                <a:spcPts val="1890"/>
              </a:lnSpc>
              <a:buNone/>
            </a:pPr>
            <a:r>
              <a:rPr lang="en-US" sz="2400" b="1" dirty="0">
                <a:solidFill>
                  <a:srgbClr val="37A7E7"/>
                </a:solidFill>
                <a:latin typeface="Arial" panose="020B0604020202020204" pitchFamily="34" charset="0"/>
                <a:ea typeface="Spline Sans" pitchFamily="34" charset="-122"/>
                <a:cs typeface="Arial" panose="020B0604020202020204" pitchFamily="34" charset="0"/>
              </a:rPr>
              <a:t>Atención Médica</a:t>
            </a:r>
            <a:endParaRPr lang="en-US" sz="2400" dirty="0">
              <a:latin typeface="Arial" panose="020B0604020202020204" pitchFamily="34" charset="0"/>
              <a:cs typeface="Arial" panose="020B0604020202020204" pitchFamily="34" charset="0"/>
            </a:endParaRPr>
          </a:p>
        </p:txBody>
      </p:sp>
      <p:sp>
        <p:nvSpPr>
          <p:cNvPr id="16" name="Text 8"/>
          <p:cNvSpPr/>
          <p:nvPr/>
        </p:nvSpPr>
        <p:spPr>
          <a:xfrm>
            <a:off x="1215160" y="5851053"/>
            <a:ext cx="7934325" cy="276582"/>
          </a:xfrm>
          <a:prstGeom prst="rect">
            <a:avLst/>
          </a:prstGeom>
          <a:noFill/>
          <a:ln/>
        </p:spPr>
        <p:txBody>
          <a:bodyPr wrap="none" rtlCol="0" anchor="t"/>
          <a:lstStyle/>
          <a:p>
            <a:pPr marL="0" indent="0" algn="l">
              <a:lnSpc>
                <a:spcPts val="2177"/>
              </a:lnSpc>
              <a:buNone/>
            </a:pPr>
            <a:r>
              <a:rPr lang="en-US" dirty="0">
                <a:solidFill>
                  <a:srgbClr val="E0E4E6"/>
                </a:solidFill>
                <a:latin typeface="Barlow" pitchFamily="34" charset="0"/>
                <a:ea typeface="Barlow" pitchFamily="34" charset="-122"/>
                <a:cs typeface="Barlow" pitchFamily="34" charset="-120"/>
              </a:rPr>
              <a:t>Brindar una atención médica más personalizada y eficiente</a:t>
            </a:r>
          </a:p>
          <a:p>
            <a:pPr marL="0" indent="0" algn="l">
              <a:lnSpc>
                <a:spcPts val="2177"/>
              </a:lnSpc>
              <a:buNone/>
            </a:pPr>
            <a:r>
              <a:rPr lang="en-US" dirty="0">
                <a:solidFill>
                  <a:srgbClr val="E0E4E6"/>
                </a:solidFill>
                <a:latin typeface="Barlow" pitchFamily="34" charset="0"/>
                <a:ea typeface="Barlow" pitchFamily="34" charset="-122"/>
                <a:cs typeface="Barlow" pitchFamily="34" charset="-120"/>
              </a:rPr>
              <a:t> a las mujeres embarazadas.</a:t>
            </a:r>
            <a:endParaRPr lang="en-US" dirty="0"/>
          </a:p>
        </p:txBody>
      </p:sp>
      <p:pic>
        <p:nvPicPr>
          <p:cNvPr id="17" name="Image 6" descr="preencoded.png"/>
          <p:cNvPicPr>
            <a:picLocks noChangeAspect="1"/>
          </p:cNvPicPr>
          <p:nvPr/>
        </p:nvPicPr>
        <p:blipFill>
          <a:blip r:embed="rId7"/>
          <a:stretch>
            <a:fillRect/>
          </a:stretch>
        </p:blipFill>
        <p:spPr>
          <a:xfrm>
            <a:off x="514722" y="6926978"/>
            <a:ext cx="773444" cy="773444"/>
          </a:xfrm>
          <a:prstGeom prst="rect">
            <a:avLst/>
          </a:prstGeom>
        </p:spPr>
      </p:pic>
      <p:sp>
        <p:nvSpPr>
          <p:cNvPr id="18" name="Text 9"/>
          <p:cNvSpPr/>
          <p:nvPr/>
        </p:nvSpPr>
        <p:spPr>
          <a:xfrm>
            <a:off x="1286648" y="6985526"/>
            <a:ext cx="2128838" cy="240030"/>
          </a:xfrm>
          <a:prstGeom prst="rect">
            <a:avLst/>
          </a:prstGeom>
          <a:noFill/>
          <a:ln/>
        </p:spPr>
        <p:txBody>
          <a:bodyPr wrap="none" rtlCol="0" anchor="t"/>
          <a:lstStyle/>
          <a:p>
            <a:pPr marL="0" indent="0" algn="l">
              <a:lnSpc>
                <a:spcPts val="1890"/>
              </a:lnSpc>
              <a:buNone/>
            </a:pPr>
            <a:r>
              <a:rPr lang="en-US" sz="2800" b="1" dirty="0">
                <a:solidFill>
                  <a:srgbClr val="29DDDA"/>
                </a:solidFill>
                <a:latin typeface="Spline Sans" pitchFamily="34" charset="0"/>
                <a:ea typeface="Spline Sans" pitchFamily="34" charset="-122"/>
                <a:cs typeface="Spline Sans" pitchFamily="34" charset="-120"/>
              </a:rPr>
              <a:t>Innovación Tecnológica</a:t>
            </a:r>
            <a:endParaRPr lang="en-US" sz="2800" dirty="0">
              <a:solidFill>
                <a:srgbClr val="29DDDA"/>
              </a:solidFill>
            </a:endParaRPr>
          </a:p>
        </p:txBody>
      </p:sp>
      <p:sp>
        <p:nvSpPr>
          <p:cNvPr id="19" name="Text 10"/>
          <p:cNvSpPr/>
          <p:nvPr/>
        </p:nvSpPr>
        <p:spPr>
          <a:xfrm>
            <a:off x="1288166" y="7225556"/>
            <a:ext cx="7174078" cy="276582"/>
          </a:xfrm>
          <a:prstGeom prst="rect">
            <a:avLst/>
          </a:prstGeom>
          <a:noFill/>
          <a:ln/>
        </p:spPr>
        <p:txBody>
          <a:bodyPr wrap="none" rtlCol="0" anchor="t"/>
          <a:lstStyle/>
          <a:p>
            <a:pPr marL="0" indent="0" algn="l">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Utilizar la tecnología para mejorar la salud y el bienestar de las</a:t>
            </a:r>
          </a:p>
          <a:p>
            <a:pPr marL="0" indent="0" algn="l">
              <a:lnSpc>
                <a:spcPts val="2177"/>
              </a:lnSpc>
              <a:buNone/>
            </a:pPr>
            <a:r>
              <a:rPr lang="en-US" dirty="0">
                <a:solidFill>
                  <a:srgbClr val="E0E4E6"/>
                </a:solidFill>
                <a:latin typeface="Arial" panose="020B0604020202020204" pitchFamily="34" charset="0"/>
                <a:ea typeface="Barlow" pitchFamily="34" charset="-122"/>
                <a:cs typeface="Arial" panose="020B0604020202020204" pitchFamily="34" charset="0"/>
              </a:rPr>
              <a:t> mujeres embarazadas.</a:t>
            </a:r>
            <a:endParaRPr lang="en-US" dirty="0">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381592AA-07F8-FD18-9AEC-E3E31AD612CF}"/>
              </a:ext>
            </a:extLst>
          </p:cNvPr>
          <p:cNvSpPr txBox="1"/>
          <p:nvPr/>
        </p:nvSpPr>
        <p:spPr>
          <a:xfrm>
            <a:off x="12461224" y="7608119"/>
            <a:ext cx="1920240" cy="2308324"/>
          </a:xfrm>
          <a:prstGeom prst="rect">
            <a:avLst/>
          </a:prstGeom>
          <a:noFill/>
        </p:spPr>
        <p:txBody>
          <a:bodyPr wrap="square" rtlCol="0">
            <a:spAutoFit/>
          </a:bodyPr>
          <a:lstStyle/>
          <a:p>
            <a:pPr algn="r"/>
            <a:r>
              <a:rPr lang="es-ES" sz="3600" dirty="0">
                <a:solidFill>
                  <a:srgbClr val="FF0000"/>
                </a:solidFill>
                <a:latin typeface="Arial Black" panose="020B0A04020102020204" pitchFamily="34" charset="0"/>
              </a:rPr>
              <a:t>8</a:t>
            </a:r>
          </a:p>
          <a:p>
            <a:pPr algn="r"/>
            <a:endParaRPr lang="es-ES" sz="3600" dirty="0">
              <a:solidFill>
                <a:srgbClr val="FF0000"/>
              </a:solidFill>
              <a:latin typeface="Arial Black" panose="020B0A04020102020204" pitchFamily="34" charset="0"/>
            </a:endParaRPr>
          </a:p>
          <a:p>
            <a:pPr algn="r"/>
            <a:endParaRPr lang="es-ES" sz="3600" dirty="0">
              <a:solidFill>
                <a:srgbClr val="FF0000"/>
              </a:solidFill>
              <a:latin typeface="Arial Black" panose="020B0A04020102020204" pitchFamily="34" charset="0"/>
            </a:endParaRPr>
          </a:p>
          <a:p>
            <a:pPr algn="r"/>
            <a:endParaRPr lang="es-US" sz="3600" dirty="0">
              <a:solidFill>
                <a:srgbClr val="FF0000"/>
              </a:solidFill>
              <a:latin typeface="Arial Black" panose="020B0A040201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1053</Words>
  <Application>Microsoft Office PowerPoint</Application>
  <PresentationFormat>Personalizado</PresentationFormat>
  <Paragraphs>126</Paragraphs>
  <Slides>10</Slides>
  <Notes>8</Notes>
  <HiddenSlides>0</HiddenSlides>
  <MMClips>0</MMClips>
  <ScaleCrop>false</ScaleCrop>
  <HeadingPairs>
    <vt:vector size="4" baseType="variant">
      <vt:variant>
        <vt:lpstr>Tema</vt:lpstr>
      </vt:variant>
      <vt:variant>
        <vt:i4>2</vt:i4>
      </vt:variant>
      <vt:variant>
        <vt:lpstr>Títulos de diapositiva</vt:lpstr>
      </vt:variant>
      <vt:variant>
        <vt:i4>10</vt:i4>
      </vt:variant>
    </vt:vector>
  </HeadingPairs>
  <TitlesOfParts>
    <vt:vector size="12" baseType="lpstr">
      <vt:lpstr>Office Theme</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claulopezlopez20@outlook.com</cp:lastModifiedBy>
  <cp:revision>4</cp:revision>
  <dcterms:created xsi:type="dcterms:W3CDTF">2024-07-02T00:30:14Z</dcterms:created>
  <dcterms:modified xsi:type="dcterms:W3CDTF">2024-07-09T21:40:21Z</dcterms:modified>
</cp:coreProperties>
</file>